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384" r:id="rId3"/>
    <p:sldId id="404" r:id="rId4"/>
    <p:sldId id="405" r:id="rId5"/>
    <p:sldId id="412" r:id="rId6"/>
    <p:sldId id="448" r:id="rId7"/>
    <p:sldId id="376" r:id="rId8"/>
    <p:sldId id="449" r:id="rId9"/>
    <p:sldId id="402" r:id="rId10"/>
    <p:sldId id="450" r:id="rId11"/>
    <p:sldId id="400" r:id="rId12"/>
    <p:sldId id="403" r:id="rId13"/>
    <p:sldId id="406" r:id="rId14"/>
    <p:sldId id="392" r:id="rId15"/>
    <p:sldId id="451" r:id="rId16"/>
    <p:sldId id="413" r:id="rId17"/>
    <p:sldId id="415" r:id="rId18"/>
    <p:sldId id="452" r:id="rId19"/>
    <p:sldId id="453" r:id="rId20"/>
    <p:sldId id="389" r:id="rId21"/>
    <p:sldId id="454" r:id="rId22"/>
    <p:sldId id="407" r:id="rId23"/>
    <p:sldId id="408" r:id="rId24"/>
    <p:sldId id="455" r:id="rId25"/>
    <p:sldId id="383" r:id="rId26"/>
    <p:sldId id="409" r:id="rId27"/>
    <p:sldId id="385" r:id="rId28"/>
    <p:sldId id="386" r:id="rId29"/>
    <p:sldId id="387" r:id="rId30"/>
    <p:sldId id="410" r:id="rId31"/>
    <p:sldId id="388" r:id="rId32"/>
    <p:sldId id="401" r:id="rId33"/>
    <p:sldId id="456" r:id="rId34"/>
    <p:sldId id="457" r:id="rId35"/>
    <p:sldId id="458" r:id="rId36"/>
    <p:sldId id="459" r:id="rId37"/>
    <p:sldId id="460" r:id="rId38"/>
    <p:sldId id="397" r:id="rId39"/>
    <p:sldId id="398" r:id="rId40"/>
    <p:sldId id="308"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01"/>
    <p:restoredTop sz="91690"/>
  </p:normalViewPr>
  <p:slideViewPr>
    <p:cSldViewPr snapToGrid="0">
      <p:cViewPr varScale="1">
        <p:scale>
          <a:sx n="172" d="100"/>
          <a:sy n="172" d="100"/>
        </p:scale>
        <p:origin x="1176" y="192"/>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524FB-FE2A-F049-B38F-EAC0B9ED53E9}" type="datetimeFigureOut">
              <a:rPr lang="en-AU" smtClean="0"/>
              <a:t>24/10/2024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BDD4E6-21A0-A445-8EB0-AE1C7323FB8F}" type="slidenum">
              <a:rPr lang="en-AU" smtClean="0"/>
              <a:t>‹#›</a:t>
            </a:fld>
            <a:endParaRPr lang="en-AU"/>
          </a:p>
        </p:txBody>
      </p:sp>
    </p:spTree>
    <p:extLst>
      <p:ext uri="{BB962C8B-B14F-4D97-AF65-F5344CB8AC3E}">
        <p14:creationId xmlns:p14="http://schemas.microsoft.com/office/powerpoint/2010/main" val="3528865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21DBD-2E92-FBE4-C7D4-75EC1B5D6C2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61C2E06B-A1CC-B0C8-F77B-D7A2E4214A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4F18F146-BB7A-9312-81B6-4B698B458921}"/>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B870E2C6-3656-1E6A-286B-29639196711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7FEEFDE-3AA4-8E33-E49A-B0CD487B730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21929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7FD21-180F-3E38-B2F9-E6685D1B6F30}"/>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C8851008-0190-89FF-224F-61C69FCE4B1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D5D5BF41-6050-49CB-C84C-18867531B654}"/>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A5A3DCA8-22DA-1106-D241-79B911AA516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D583408-6A8A-9AEC-791F-074C4203501B}"/>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644565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83DFDF-6074-2011-C39F-B35B2CE988C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71659BB-6916-E6D2-CF97-D22FEADA56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21536D-B71B-CD1F-8126-9334A6CB0639}"/>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CF0C8A32-788B-35FC-18AA-85E57623599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822FA45-AD94-C284-7F1B-3F0A1C54B8F8}"/>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1745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8B9C-B7A0-6112-E11E-D25F7EF41716}"/>
              </a:ext>
            </a:extLst>
          </p:cNvPr>
          <p:cNvSpPr>
            <a:spLocks noGrp="1"/>
          </p:cNvSpPr>
          <p:nvPr>
            <p:ph type="title"/>
          </p:nvPr>
        </p:nvSpPr>
        <p:spPr/>
        <p:txBody>
          <a:bodyPr/>
          <a:lstStyle>
            <a:lvl1pPr>
              <a:defRPr baseline="0">
                <a:solidFill>
                  <a:schemeClr val="accent2">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071A45E6-0A95-FA41-6D39-B7A0C07C7DD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FC668D8-7BB4-D172-609B-A6B0007D739B}"/>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A79697EE-3E84-53FF-CDF9-A8CB3DAAA4E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CBE22B5-F2DB-04E3-EE55-20DC17AB2F39}"/>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848508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DDA8C-C42B-952A-1935-9EDD3662040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0A6BCE4-BD5F-FA92-FBAD-8FD27D18D3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881FEE-9687-F257-4B03-932686C63530}"/>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02E2C596-F827-77AC-B571-4FBD1D9CA3D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16F67BD-5805-F0AC-1350-2254A962E65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193989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87002-E65D-9CAF-A9EC-610C5406EB20}"/>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74B716EE-2B9B-D5D6-513F-379C3A65A87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98947E87-674E-E94E-7B7B-E4B14F641C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AB02CE4A-8633-9CBF-5162-67859A65351A}"/>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6" name="Footer Placeholder 5">
            <a:extLst>
              <a:ext uri="{FF2B5EF4-FFF2-40B4-BE49-F238E27FC236}">
                <a16:creationId xmlns:a16="http://schemas.microsoft.com/office/drawing/2014/main" id="{D1CD9318-4C3D-AFF6-40E7-412E5564DE7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FA9E7F9-1BF5-C1D1-A69C-F7D325B07A63}"/>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1849549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3591B-6610-75A6-90BC-6105F0BB63AD}"/>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4243241D-66E1-0EB5-0AEF-9389A6AB3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51E75CB-2EC4-0B0B-4215-FC32F2C10CB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D25DD9A-2B4A-B460-CB10-3A1F2561F4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8CAEF56-7145-66CD-52A2-771A9206946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92EB5AB-F2EB-42B9-8058-FFC4D4B97327}"/>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8" name="Footer Placeholder 7">
            <a:extLst>
              <a:ext uri="{FF2B5EF4-FFF2-40B4-BE49-F238E27FC236}">
                <a16:creationId xmlns:a16="http://schemas.microsoft.com/office/drawing/2014/main" id="{3C1A2A6C-F3F3-F50A-C210-00A0C67BE6F0}"/>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462E63AA-746D-C079-1905-38B510363407}"/>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1827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A2A6-C74E-9993-EDFD-4F366F92A4E3}"/>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0FED32F7-177C-E2F7-5838-E58D3F11FDFB}"/>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4" name="Footer Placeholder 3">
            <a:extLst>
              <a:ext uri="{FF2B5EF4-FFF2-40B4-BE49-F238E27FC236}">
                <a16:creationId xmlns:a16="http://schemas.microsoft.com/office/drawing/2014/main" id="{5B0547F4-F388-4808-EBF0-43E51EC97AB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19E5319-9B7C-9917-D5D9-5D6A803ED55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79177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85A07D-7D57-2D0A-C71D-5F30FB6A8537}"/>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3" name="Footer Placeholder 2">
            <a:extLst>
              <a:ext uri="{FF2B5EF4-FFF2-40B4-BE49-F238E27FC236}">
                <a16:creationId xmlns:a16="http://schemas.microsoft.com/office/drawing/2014/main" id="{7C2BE42F-2A5F-B67A-445E-EDD3738D79CD}"/>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EC209A0-02C3-5EE7-1D32-AF75145362BC}"/>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425444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7ADC-9CEF-3865-8096-52DC46E425E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7CB8BF62-F33E-5499-EE6A-02551BC247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4DE4D5C0-0157-5031-5614-B155CB5BEE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155229-50AF-8F85-825B-85FB61B980CD}"/>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6" name="Footer Placeholder 5">
            <a:extLst>
              <a:ext uri="{FF2B5EF4-FFF2-40B4-BE49-F238E27FC236}">
                <a16:creationId xmlns:a16="http://schemas.microsoft.com/office/drawing/2014/main" id="{BA293C9C-DF75-320A-3472-84C9001986F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BA98BE-AD59-C511-180C-107A5BAAA68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61528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8AAD0-06CA-2A70-27F5-F4E39EC1B22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3AE50062-6689-617A-8015-A96CA58F5D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2F5C110-F52E-5375-4C6B-6A5164722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C6A18F-F72D-18CF-048C-9751ABAEDE1C}"/>
              </a:ext>
            </a:extLst>
          </p:cNvPr>
          <p:cNvSpPr>
            <a:spLocks noGrp="1"/>
          </p:cNvSpPr>
          <p:nvPr>
            <p:ph type="dt" sz="half" idx="10"/>
          </p:nvPr>
        </p:nvSpPr>
        <p:spPr/>
        <p:txBody>
          <a:bodyPr/>
          <a:lstStyle/>
          <a:p>
            <a:fld id="{ACBA9C85-C6C4-3E47-8980-BC9DE48CBA97}" type="datetimeFigureOut">
              <a:rPr lang="en-AU" smtClean="0"/>
              <a:t>24/10/2024</a:t>
            </a:fld>
            <a:endParaRPr lang="en-AU"/>
          </a:p>
        </p:txBody>
      </p:sp>
      <p:sp>
        <p:nvSpPr>
          <p:cNvPr id="6" name="Footer Placeholder 5">
            <a:extLst>
              <a:ext uri="{FF2B5EF4-FFF2-40B4-BE49-F238E27FC236}">
                <a16:creationId xmlns:a16="http://schemas.microsoft.com/office/drawing/2014/main" id="{B0E72D34-C44E-8D08-282B-A822B8FD213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44F674B-49E3-FF6F-C18F-2B1A47EAE359}"/>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70632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87DE5-9405-1EC7-5D7A-2C13DC9B07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7134947E-31FB-E986-3902-CDA4EFEB5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DCC7BB3-72FC-2EEE-F719-266FA5D023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BA9C85-C6C4-3E47-8980-BC9DE48CBA97}" type="datetimeFigureOut">
              <a:rPr lang="en-AU" smtClean="0"/>
              <a:t>24/10/2024</a:t>
            </a:fld>
            <a:endParaRPr lang="en-AU"/>
          </a:p>
        </p:txBody>
      </p:sp>
      <p:sp>
        <p:nvSpPr>
          <p:cNvPr id="5" name="Footer Placeholder 4">
            <a:extLst>
              <a:ext uri="{FF2B5EF4-FFF2-40B4-BE49-F238E27FC236}">
                <a16:creationId xmlns:a16="http://schemas.microsoft.com/office/drawing/2014/main" id="{5D9C55EC-17A7-AE48-FFA5-1663E71060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93CB3EEA-B33A-0ECF-7226-0CA81C077A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DC6FA2-8572-314B-8257-005F613F912E}" type="slidenum">
              <a:rPr lang="en-AU" smtClean="0"/>
              <a:t>‹#›</a:t>
            </a:fld>
            <a:endParaRPr lang="en-AU"/>
          </a:p>
        </p:txBody>
      </p:sp>
    </p:spTree>
    <p:extLst>
      <p:ext uri="{BB962C8B-B14F-4D97-AF65-F5344CB8AC3E}">
        <p14:creationId xmlns:p14="http://schemas.microsoft.com/office/powerpoint/2010/main" val="3293370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D547-3273-549E-B3B3-022BE1305420}"/>
              </a:ext>
            </a:extLst>
          </p:cNvPr>
          <p:cNvSpPr>
            <a:spLocks noGrp="1"/>
          </p:cNvSpPr>
          <p:nvPr>
            <p:ph type="ctrTitle"/>
          </p:nvPr>
        </p:nvSpPr>
        <p:spPr>
          <a:xfrm>
            <a:off x="508000" y="1122363"/>
            <a:ext cx="11393714" cy="2387600"/>
          </a:xfrm>
        </p:spPr>
        <p:txBody>
          <a:bodyPr>
            <a:normAutofit fontScale="90000"/>
          </a:bodyPr>
          <a:lstStyle/>
          <a:p>
            <a:r>
              <a:rPr lang="en-AU" dirty="0">
                <a:solidFill>
                  <a:schemeClr val="accent2">
                    <a:lumMod val="50000"/>
                  </a:schemeClr>
                </a:solidFill>
                <a:latin typeface="Powderfinger Type" panose="02020709070000000403" pitchFamily="49" charset="77"/>
              </a:rPr>
              <a:t>Is Infrastructure Security an Internet Market Failure?</a:t>
            </a:r>
          </a:p>
        </p:txBody>
      </p:sp>
      <p:sp>
        <p:nvSpPr>
          <p:cNvPr id="3" name="Subtitle 2">
            <a:extLst>
              <a:ext uri="{FF2B5EF4-FFF2-40B4-BE49-F238E27FC236}">
                <a16:creationId xmlns:a16="http://schemas.microsoft.com/office/drawing/2014/main" id="{99C3E7F6-4299-E6B5-A0EC-387B631F696E}"/>
              </a:ext>
            </a:extLst>
          </p:cNvPr>
          <p:cNvSpPr>
            <a:spLocks noGrp="1"/>
          </p:cNvSpPr>
          <p:nvPr>
            <p:ph type="subTitle" idx="1"/>
          </p:nvPr>
        </p:nvSpPr>
        <p:spPr>
          <a:xfrm>
            <a:off x="2467429" y="4748666"/>
            <a:ext cx="9144000" cy="1655762"/>
          </a:xfrm>
        </p:spPr>
        <p:txBody>
          <a:bodyPr>
            <a:normAutofit/>
          </a:bodyPr>
          <a:lstStyle/>
          <a:p>
            <a:pPr algn="r"/>
            <a:r>
              <a:rPr lang="en-AU" sz="1800" dirty="0">
                <a:solidFill>
                  <a:schemeClr val="bg1">
                    <a:lumMod val="50000"/>
                  </a:schemeClr>
                </a:solidFill>
                <a:latin typeface="AhnbergHand" pitchFamily="2" charset="0"/>
              </a:rPr>
              <a:t>Geoff Huston AM</a:t>
            </a:r>
          </a:p>
          <a:p>
            <a:pPr algn="r"/>
            <a:r>
              <a:rPr lang="en-AU" sz="1800" dirty="0">
                <a:solidFill>
                  <a:schemeClr val="bg1">
                    <a:lumMod val="50000"/>
                  </a:schemeClr>
                </a:solidFill>
                <a:latin typeface="AhnbergHand" pitchFamily="2" charset="0"/>
              </a:rPr>
              <a:t>Chief Scientist, APNIC</a:t>
            </a:r>
          </a:p>
        </p:txBody>
      </p:sp>
    </p:spTree>
    <p:extLst>
      <p:ext uri="{BB962C8B-B14F-4D97-AF65-F5344CB8AC3E}">
        <p14:creationId xmlns:p14="http://schemas.microsoft.com/office/powerpoint/2010/main" val="346577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6995D-FF6D-53E7-4A71-7ABE916D35F2}"/>
              </a:ext>
            </a:extLst>
          </p:cNvPr>
          <p:cNvSpPr>
            <a:spLocks noGrp="1"/>
          </p:cNvSpPr>
          <p:nvPr>
            <p:ph type="title"/>
          </p:nvPr>
        </p:nvSpPr>
        <p:spPr/>
        <p:txBody>
          <a:bodyPr/>
          <a:lstStyle/>
          <a:p>
            <a:r>
              <a:rPr lang="en-US"/>
              <a:t>What’s the issue here?</a:t>
            </a:r>
          </a:p>
        </p:txBody>
      </p:sp>
      <p:sp>
        <p:nvSpPr>
          <p:cNvPr id="3" name="Content Placeholder 2">
            <a:extLst>
              <a:ext uri="{FF2B5EF4-FFF2-40B4-BE49-F238E27FC236}">
                <a16:creationId xmlns:a16="http://schemas.microsoft.com/office/drawing/2014/main" id="{413999E9-BE12-7C5E-58DA-D26C98B16697}"/>
              </a:ext>
            </a:extLst>
          </p:cNvPr>
          <p:cNvSpPr>
            <a:spLocks noGrp="1"/>
          </p:cNvSpPr>
          <p:nvPr>
            <p:ph idx="1"/>
          </p:nvPr>
        </p:nvSpPr>
        <p:spPr/>
        <p:txBody>
          <a:bodyPr>
            <a:normAutofit/>
          </a:bodyPr>
          <a:lstStyle/>
          <a:p>
            <a:r>
              <a:rPr lang="en-US" dirty="0"/>
              <a:t>The Internet operates in a largely deregulated environment which is dominated by market pressures</a:t>
            </a:r>
          </a:p>
          <a:p>
            <a:r>
              <a:rPr lang="en-US" dirty="0"/>
              <a:t>There is no forcing function to ensure that </a:t>
            </a:r>
            <a:r>
              <a:rPr lang="en-US" i="1" dirty="0"/>
              <a:t>everyone</a:t>
            </a:r>
            <a:r>
              <a:rPr lang="en-US" dirty="0"/>
              <a:t> adopts a security mechanism</a:t>
            </a:r>
          </a:p>
          <a:p>
            <a:pPr lvl="1"/>
            <a:r>
              <a:rPr lang="en-US" dirty="0"/>
              <a:t>Whether you sign your domain name with DNSSEC is your choice</a:t>
            </a:r>
          </a:p>
          <a:p>
            <a:pPr lvl="1"/>
            <a:r>
              <a:rPr lang="en-US" dirty="0"/>
              <a:t>Whether you generate ROAs for your route objects is your choice</a:t>
            </a:r>
          </a:p>
          <a:p>
            <a:r>
              <a:rPr lang="en-US" dirty="0"/>
              <a:t>The Internet relies on common perceptions of opportunity and cost to motivate adoption of technologies</a:t>
            </a:r>
          </a:p>
          <a:p>
            <a:pPr lvl="1"/>
            <a:r>
              <a:rPr lang="en-US" dirty="0"/>
              <a:t>These are </a:t>
            </a:r>
            <a:r>
              <a:rPr lang="en-US" b="1" dirty="0"/>
              <a:t>market forces</a:t>
            </a:r>
            <a:r>
              <a:rPr lang="en-US" dirty="0"/>
              <a:t>, not </a:t>
            </a:r>
            <a:r>
              <a:rPr lang="en-US" b="1" dirty="0"/>
              <a:t>regulatory imposts </a:t>
            </a:r>
          </a:p>
        </p:txBody>
      </p:sp>
    </p:spTree>
    <p:extLst>
      <p:ext uri="{BB962C8B-B14F-4D97-AF65-F5344CB8AC3E}">
        <p14:creationId xmlns:p14="http://schemas.microsoft.com/office/powerpoint/2010/main" val="1025573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85697-BECC-34DF-2E53-F1AD4364BE60}"/>
              </a:ext>
            </a:extLst>
          </p:cNvPr>
          <p:cNvSpPr>
            <a:spLocks noGrp="1"/>
          </p:cNvSpPr>
          <p:nvPr>
            <p:ph type="title"/>
          </p:nvPr>
        </p:nvSpPr>
        <p:spPr/>
        <p:txBody>
          <a:bodyPr/>
          <a:lstStyle/>
          <a:p>
            <a:r>
              <a:rPr lang="en-AU"/>
              <a:t>Heterogenous Markets</a:t>
            </a:r>
          </a:p>
        </p:txBody>
      </p:sp>
      <p:sp>
        <p:nvSpPr>
          <p:cNvPr id="3" name="Content Placeholder 2">
            <a:extLst>
              <a:ext uri="{FF2B5EF4-FFF2-40B4-BE49-F238E27FC236}">
                <a16:creationId xmlns:a16="http://schemas.microsoft.com/office/drawing/2014/main" id="{4E6B21FF-5CDA-AB57-710F-4E2E013CF5A8}"/>
              </a:ext>
            </a:extLst>
          </p:cNvPr>
          <p:cNvSpPr>
            <a:spLocks noGrp="1"/>
          </p:cNvSpPr>
          <p:nvPr>
            <p:ph idx="1"/>
          </p:nvPr>
        </p:nvSpPr>
        <p:spPr/>
        <p:txBody>
          <a:bodyPr>
            <a:normAutofit/>
          </a:bodyPr>
          <a:lstStyle/>
          <a:p>
            <a:pPr marL="0" indent="0">
              <a:buNone/>
            </a:pPr>
            <a:r>
              <a:rPr lang="en-US" dirty="0"/>
              <a:t>In the absence of enforced universal adoption, we normally see discretionary </a:t>
            </a:r>
            <a:r>
              <a:rPr lang="en-US" i="1" dirty="0"/>
              <a:t>partial adoption</a:t>
            </a:r>
          </a:p>
          <a:p>
            <a:pPr lvl="1"/>
            <a:r>
              <a:rPr lang="en-US" dirty="0"/>
              <a:t>Everyone reacts to prevailing market pressures in their own way</a:t>
            </a:r>
          </a:p>
          <a:p>
            <a:pPr lvl="1"/>
            <a:r>
              <a:rPr lang="en-US" dirty="0"/>
              <a:t>In terms of adoption of security mechanisms, the common result is that only a proportion of infrastructure elements will have security credentials associated with them</a:t>
            </a:r>
          </a:p>
          <a:p>
            <a:pPr lvl="1"/>
            <a:r>
              <a:rPr lang="en-US" dirty="0"/>
              <a:t>If the common perception of benefit to cost is high then adoption rate will be high, and when the perception of benefit to cost is generally low then adoption will stall</a:t>
            </a:r>
          </a:p>
          <a:p>
            <a:endParaRPr lang="en-AU" dirty="0"/>
          </a:p>
        </p:txBody>
      </p:sp>
    </p:spTree>
    <p:extLst>
      <p:ext uri="{BB962C8B-B14F-4D97-AF65-F5344CB8AC3E}">
        <p14:creationId xmlns:p14="http://schemas.microsoft.com/office/powerpoint/2010/main" val="2809831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182BE-97D2-A6B7-BABF-52A7B4C13DFD}"/>
              </a:ext>
            </a:extLst>
          </p:cNvPr>
          <p:cNvSpPr>
            <a:spLocks noGrp="1"/>
          </p:cNvSpPr>
          <p:nvPr>
            <p:ph type="title"/>
          </p:nvPr>
        </p:nvSpPr>
        <p:spPr/>
        <p:txBody>
          <a:bodyPr/>
          <a:lstStyle/>
          <a:p>
            <a:r>
              <a:rPr lang="en-AU" dirty="0"/>
              <a:t>Adoption is variable</a:t>
            </a:r>
          </a:p>
        </p:txBody>
      </p:sp>
      <p:sp>
        <p:nvSpPr>
          <p:cNvPr id="3" name="Content Placeholder 2">
            <a:extLst>
              <a:ext uri="{FF2B5EF4-FFF2-40B4-BE49-F238E27FC236}">
                <a16:creationId xmlns:a16="http://schemas.microsoft.com/office/drawing/2014/main" id="{9124753C-7912-7904-9DBF-3CACEAB212C5}"/>
              </a:ext>
            </a:extLst>
          </p:cNvPr>
          <p:cNvSpPr>
            <a:spLocks noGrp="1"/>
          </p:cNvSpPr>
          <p:nvPr>
            <p:ph idx="1"/>
          </p:nvPr>
        </p:nvSpPr>
        <p:spPr/>
        <p:txBody>
          <a:bodyPr>
            <a:normAutofit/>
          </a:bodyPr>
          <a:lstStyle/>
          <a:p>
            <a:pPr marL="0" indent="0">
              <a:buNone/>
            </a:pPr>
            <a:r>
              <a:rPr lang="en-AU" dirty="0"/>
              <a:t>Where there is no clear immediate and direct benefit to adoption then a consumer is likely to defer the cost of adoption</a:t>
            </a:r>
          </a:p>
          <a:p>
            <a:pPr lvl="1"/>
            <a:r>
              <a:rPr lang="en-AU" dirty="0"/>
              <a:t>This is the case irrespective of the broader social benefit that may accrue from general adoption</a:t>
            </a:r>
          </a:p>
          <a:p>
            <a:pPr lvl="1"/>
            <a:r>
              <a:rPr lang="en-AU" dirty="0"/>
              <a:t>“It’s in our </a:t>
            </a:r>
            <a:r>
              <a:rPr lang="en-AU" b="1" dirty="0"/>
              <a:t>common interest </a:t>
            </a:r>
            <a:r>
              <a:rPr lang="en-AU" dirty="0"/>
              <a:t>to adopt &lt;x&gt; to improve the security of our digital infrastructure but </a:t>
            </a:r>
            <a:r>
              <a:rPr lang="en-AU" b="1" dirty="0"/>
              <a:t>individually</a:t>
            </a:r>
            <a:r>
              <a:rPr lang="en-AU" dirty="0"/>
              <a:t> the incremental cost of adoption exceeds the perception of direct benefit”</a:t>
            </a:r>
          </a:p>
        </p:txBody>
      </p:sp>
    </p:spTree>
    <p:extLst>
      <p:ext uri="{BB962C8B-B14F-4D97-AF65-F5344CB8AC3E}">
        <p14:creationId xmlns:p14="http://schemas.microsoft.com/office/powerpoint/2010/main" val="4085555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BAB29-00A7-5EEE-6213-D4AABB068CFF}"/>
              </a:ext>
            </a:extLst>
          </p:cNvPr>
          <p:cNvSpPr>
            <a:spLocks noGrp="1"/>
          </p:cNvSpPr>
          <p:nvPr>
            <p:ph type="title"/>
          </p:nvPr>
        </p:nvSpPr>
        <p:spPr/>
        <p:txBody>
          <a:bodyPr/>
          <a:lstStyle/>
          <a:p>
            <a:r>
              <a:rPr lang="en-AU" dirty="0"/>
              <a:t>Hypothetically …</a:t>
            </a:r>
          </a:p>
        </p:txBody>
      </p:sp>
      <p:sp>
        <p:nvSpPr>
          <p:cNvPr id="3" name="Content Placeholder 2">
            <a:extLst>
              <a:ext uri="{FF2B5EF4-FFF2-40B4-BE49-F238E27FC236}">
                <a16:creationId xmlns:a16="http://schemas.microsoft.com/office/drawing/2014/main" id="{B6A76DFB-CFF0-F6B6-8426-29E4A05B3ABE}"/>
              </a:ext>
            </a:extLst>
          </p:cNvPr>
          <p:cNvSpPr>
            <a:spLocks noGrp="1"/>
          </p:cNvSpPr>
          <p:nvPr>
            <p:ph idx="1"/>
          </p:nvPr>
        </p:nvSpPr>
        <p:spPr/>
        <p:txBody>
          <a:bodyPr/>
          <a:lstStyle/>
          <a:p>
            <a:r>
              <a:rPr lang="en-AU" dirty="0"/>
              <a:t>Could a ISP charge its customers a premium if it had deployed a RPKI Route Origination Validation framework?</a:t>
            </a:r>
          </a:p>
          <a:p>
            <a:r>
              <a:rPr lang="en-AU" dirty="0"/>
              <a:t>Could a DNS hosting service charge its customers more if it added DNSSEC front-end signing to its service?</a:t>
            </a:r>
          </a:p>
          <a:p>
            <a:endParaRPr lang="en-AU" dirty="0"/>
          </a:p>
          <a:p>
            <a:r>
              <a:rPr lang="en-AU" dirty="0"/>
              <a:t>This inability to monetize such investments in securing network infrastructure acts as a negative incentive for adoption</a:t>
            </a:r>
          </a:p>
        </p:txBody>
      </p:sp>
    </p:spTree>
    <p:extLst>
      <p:ext uri="{BB962C8B-B14F-4D97-AF65-F5344CB8AC3E}">
        <p14:creationId xmlns:p14="http://schemas.microsoft.com/office/powerpoint/2010/main" val="1344708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descr="A graph showing a blue line&#10;&#10;Description automatically generated">
            <a:extLst>
              <a:ext uri="{FF2B5EF4-FFF2-40B4-BE49-F238E27FC236}">
                <a16:creationId xmlns:a16="http://schemas.microsoft.com/office/drawing/2014/main" id="{E43A683C-388E-5F4E-326E-A4780871ED77}"/>
              </a:ext>
            </a:extLst>
          </p:cNvPr>
          <p:cNvPicPr>
            <a:picLocks noGrp="1" noChangeAspect="1"/>
          </p:cNvPicPr>
          <p:nvPr>
            <p:ph idx="1"/>
          </p:nvPr>
        </p:nvPicPr>
        <p:blipFill rotWithShape="1">
          <a:blip r:embed="rId2"/>
          <a:srcRect t="15619"/>
          <a:stretch/>
        </p:blipFill>
        <p:spPr>
          <a:xfrm>
            <a:off x="165051" y="1967346"/>
            <a:ext cx="6018007" cy="2761671"/>
          </a:xfrm>
        </p:spPr>
      </p:pic>
      <p:sp>
        <p:nvSpPr>
          <p:cNvPr id="2" name="Title 1">
            <a:extLst>
              <a:ext uri="{FF2B5EF4-FFF2-40B4-BE49-F238E27FC236}">
                <a16:creationId xmlns:a16="http://schemas.microsoft.com/office/drawing/2014/main" id="{9DC24D20-2819-3812-BE55-3C92A90F784E}"/>
              </a:ext>
            </a:extLst>
          </p:cNvPr>
          <p:cNvSpPr>
            <a:spLocks noGrp="1"/>
          </p:cNvSpPr>
          <p:nvPr>
            <p:ph type="title"/>
          </p:nvPr>
        </p:nvSpPr>
        <p:spPr>
          <a:xfrm>
            <a:off x="331236" y="193641"/>
            <a:ext cx="10515600" cy="1325563"/>
          </a:xfrm>
        </p:spPr>
        <p:txBody>
          <a:bodyPr/>
          <a:lstStyle/>
          <a:p>
            <a:r>
              <a:rPr lang="en-US" dirty="0"/>
              <a:t>Routes without ROAs</a:t>
            </a:r>
          </a:p>
        </p:txBody>
      </p:sp>
      <p:pic>
        <p:nvPicPr>
          <p:cNvPr id="13" name="Picture 12" descr="A graph showing a line&#10;&#10;Description automatically generated with medium confidence">
            <a:extLst>
              <a:ext uri="{FF2B5EF4-FFF2-40B4-BE49-F238E27FC236}">
                <a16:creationId xmlns:a16="http://schemas.microsoft.com/office/drawing/2014/main" id="{A63CCDCC-F138-70BB-B4B3-FDF98B57C1E2}"/>
              </a:ext>
            </a:extLst>
          </p:cNvPr>
          <p:cNvPicPr>
            <a:picLocks noChangeAspect="1"/>
          </p:cNvPicPr>
          <p:nvPr/>
        </p:nvPicPr>
        <p:blipFill rotWithShape="1">
          <a:blip r:embed="rId3"/>
          <a:srcRect t="6156"/>
          <a:stretch/>
        </p:blipFill>
        <p:spPr>
          <a:xfrm>
            <a:off x="5768269" y="3546088"/>
            <a:ext cx="6423731" cy="3017109"/>
          </a:xfrm>
          <a:prstGeom prst="rect">
            <a:avLst/>
          </a:prstGeom>
        </p:spPr>
      </p:pic>
      <p:sp>
        <p:nvSpPr>
          <p:cNvPr id="3" name="TextBox 2">
            <a:extLst>
              <a:ext uri="{FF2B5EF4-FFF2-40B4-BE49-F238E27FC236}">
                <a16:creationId xmlns:a16="http://schemas.microsoft.com/office/drawing/2014/main" id="{F99662B4-2F98-D254-0153-339AF1A3E97E}"/>
              </a:ext>
            </a:extLst>
          </p:cNvPr>
          <p:cNvSpPr txBox="1"/>
          <p:nvPr/>
        </p:nvSpPr>
        <p:spPr>
          <a:xfrm>
            <a:off x="165051" y="1506021"/>
            <a:ext cx="5663410" cy="369332"/>
          </a:xfrm>
          <a:prstGeom prst="rect">
            <a:avLst/>
          </a:prstGeom>
          <a:noFill/>
        </p:spPr>
        <p:txBody>
          <a:bodyPr wrap="none" rtlCol="0">
            <a:spAutoFit/>
          </a:bodyPr>
          <a:lstStyle/>
          <a:p>
            <a:r>
              <a:rPr lang="en-US" dirty="0"/>
              <a:t>Proportion of IPv4 Route Objects NOT covered by a ROA</a:t>
            </a:r>
          </a:p>
        </p:txBody>
      </p:sp>
      <p:sp>
        <p:nvSpPr>
          <p:cNvPr id="4" name="TextBox 3">
            <a:extLst>
              <a:ext uri="{FF2B5EF4-FFF2-40B4-BE49-F238E27FC236}">
                <a16:creationId xmlns:a16="http://schemas.microsoft.com/office/drawing/2014/main" id="{D1B1C5DD-204F-FD12-65A8-7210718AE7EB}"/>
              </a:ext>
            </a:extLst>
          </p:cNvPr>
          <p:cNvSpPr txBox="1"/>
          <p:nvPr/>
        </p:nvSpPr>
        <p:spPr>
          <a:xfrm>
            <a:off x="6183058" y="3176756"/>
            <a:ext cx="5663410" cy="369332"/>
          </a:xfrm>
          <a:prstGeom prst="rect">
            <a:avLst/>
          </a:prstGeom>
          <a:noFill/>
        </p:spPr>
        <p:txBody>
          <a:bodyPr wrap="none" rtlCol="0">
            <a:spAutoFit/>
          </a:bodyPr>
          <a:lstStyle/>
          <a:p>
            <a:r>
              <a:rPr lang="en-US" dirty="0"/>
              <a:t>Proportion of IPv6 Route Objects NOT covered by a ROA</a:t>
            </a:r>
          </a:p>
        </p:txBody>
      </p:sp>
      <p:sp>
        <p:nvSpPr>
          <p:cNvPr id="5" name="Freeform 4">
            <a:extLst>
              <a:ext uri="{FF2B5EF4-FFF2-40B4-BE49-F238E27FC236}">
                <a16:creationId xmlns:a16="http://schemas.microsoft.com/office/drawing/2014/main" id="{CE338BEC-18F7-DCC9-AE54-4A4949662CDA}"/>
              </a:ext>
            </a:extLst>
          </p:cNvPr>
          <p:cNvSpPr/>
          <p:nvPr/>
        </p:nvSpPr>
        <p:spPr>
          <a:xfrm>
            <a:off x="5725249" y="2918454"/>
            <a:ext cx="612684" cy="406639"/>
          </a:xfrm>
          <a:custGeom>
            <a:avLst/>
            <a:gdLst>
              <a:gd name="connsiteX0" fmla="*/ 278388 w 612684"/>
              <a:gd name="connsiteY0" fmla="*/ 406639 h 406639"/>
              <a:gd name="connsiteX1" fmla="*/ 610897 w 612684"/>
              <a:gd name="connsiteY1" fmla="*/ 240384 h 406639"/>
              <a:gd name="connsiteX2" fmla="*/ 149079 w 612684"/>
              <a:gd name="connsiteY2" fmla="*/ 239 h 406639"/>
              <a:gd name="connsiteX3" fmla="*/ 1297 w 612684"/>
              <a:gd name="connsiteY3" fmla="*/ 286566 h 406639"/>
              <a:gd name="connsiteX4" fmla="*/ 213734 w 612684"/>
              <a:gd name="connsiteY4" fmla="*/ 369693 h 40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2684" h="406639">
                <a:moveTo>
                  <a:pt x="278388" y="406639"/>
                </a:moveTo>
                <a:cubicBezTo>
                  <a:pt x="455418" y="357378"/>
                  <a:pt x="632448" y="308117"/>
                  <a:pt x="610897" y="240384"/>
                </a:cubicBezTo>
                <a:cubicBezTo>
                  <a:pt x="589346" y="172651"/>
                  <a:pt x="250679" y="-7458"/>
                  <a:pt x="149079" y="239"/>
                </a:cubicBezTo>
                <a:cubicBezTo>
                  <a:pt x="47479" y="7936"/>
                  <a:pt x="-9479" y="224990"/>
                  <a:pt x="1297" y="286566"/>
                </a:cubicBezTo>
                <a:cubicBezTo>
                  <a:pt x="12073" y="348142"/>
                  <a:pt x="112903" y="358917"/>
                  <a:pt x="213734" y="369693"/>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Freeform 5">
            <a:extLst>
              <a:ext uri="{FF2B5EF4-FFF2-40B4-BE49-F238E27FC236}">
                <a16:creationId xmlns:a16="http://schemas.microsoft.com/office/drawing/2014/main" id="{6BBFC835-D60F-1876-7E09-956F09265E96}"/>
              </a:ext>
            </a:extLst>
          </p:cNvPr>
          <p:cNvSpPr/>
          <p:nvPr/>
        </p:nvSpPr>
        <p:spPr>
          <a:xfrm>
            <a:off x="11751314" y="5054643"/>
            <a:ext cx="612684" cy="406639"/>
          </a:xfrm>
          <a:custGeom>
            <a:avLst/>
            <a:gdLst>
              <a:gd name="connsiteX0" fmla="*/ 278388 w 612684"/>
              <a:gd name="connsiteY0" fmla="*/ 406639 h 406639"/>
              <a:gd name="connsiteX1" fmla="*/ 610897 w 612684"/>
              <a:gd name="connsiteY1" fmla="*/ 240384 h 406639"/>
              <a:gd name="connsiteX2" fmla="*/ 149079 w 612684"/>
              <a:gd name="connsiteY2" fmla="*/ 239 h 406639"/>
              <a:gd name="connsiteX3" fmla="*/ 1297 w 612684"/>
              <a:gd name="connsiteY3" fmla="*/ 286566 h 406639"/>
              <a:gd name="connsiteX4" fmla="*/ 213734 w 612684"/>
              <a:gd name="connsiteY4" fmla="*/ 369693 h 40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2684" h="406639">
                <a:moveTo>
                  <a:pt x="278388" y="406639"/>
                </a:moveTo>
                <a:cubicBezTo>
                  <a:pt x="455418" y="357378"/>
                  <a:pt x="632448" y="308117"/>
                  <a:pt x="610897" y="240384"/>
                </a:cubicBezTo>
                <a:cubicBezTo>
                  <a:pt x="589346" y="172651"/>
                  <a:pt x="250679" y="-7458"/>
                  <a:pt x="149079" y="239"/>
                </a:cubicBezTo>
                <a:cubicBezTo>
                  <a:pt x="47479" y="7936"/>
                  <a:pt x="-9479" y="224990"/>
                  <a:pt x="1297" y="286566"/>
                </a:cubicBezTo>
                <a:cubicBezTo>
                  <a:pt x="12073" y="348142"/>
                  <a:pt x="112903" y="358917"/>
                  <a:pt x="213734" y="369693"/>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332390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D38FC-1BD7-CD09-C64B-AA11B40131B3}"/>
              </a:ext>
            </a:extLst>
          </p:cNvPr>
          <p:cNvSpPr>
            <a:spLocks noGrp="1"/>
          </p:cNvSpPr>
          <p:nvPr>
            <p:ph type="title"/>
          </p:nvPr>
        </p:nvSpPr>
        <p:spPr/>
        <p:txBody>
          <a:bodyPr/>
          <a:lstStyle/>
          <a:p>
            <a:r>
              <a:rPr lang="en-US" dirty="0"/>
              <a:t>Securing Routes</a:t>
            </a:r>
          </a:p>
        </p:txBody>
      </p:sp>
      <p:sp>
        <p:nvSpPr>
          <p:cNvPr id="3" name="Content Placeholder 2">
            <a:extLst>
              <a:ext uri="{FF2B5EF4-FFF2-40B4-BE49-F238E27FC236}">
                <a16:creationId xmlns:a16="http://schemas.microsoft.com/office/drawing/2014/main" id="{A86B148D-52F4-A8BD-3807-3443D2794E1D}"/>
              </a:ext>
            </a:extLst>
          </p:cNvPr>
          <p:cNvSpPr>
            <a:spLocks noGrp="1"/>
          </p:cNvSpPr>
          <p:nvPr>
            <p:ph idx="1"/>
          </p:nvPr>
        </p:nvSpPr>
        <p:spPr/>
        <p:txBody>
          <a:bodyPr/>
          <a:lstStyle/>
          <a:p>
            <a:r>
              <a:rPr lang="en-US" dirty="0"/>
              <a:t>54% of all advertised route objects in the IPv4 space are not listed in any ROA</a:t>
            </a:r>
          </a:p>
          <a:p>
            <a:r>
              <a:rPr lang="en-US" dirty="0"/>
              <a:t>48% of all advertised route objects in the IPv6 space are not listed in any ROA</a:t>
            </a:r>
          </a:p>
          <a:p>
            <a:r>
              <a:rPr lang="en-US" dirty="0"/>
              <a:t>~0% of all BGP AS Paths are protected </a:t>
            </a:r>
          </a:p>
          <a:p>
            <a:endParaRPr lang="en-US" dirty="0"/>
          </a:p>
        </p:txBody>
      </p:sp>
    </p:spTree>
    <p:extLst>
      <p:ext uri="{BB962C8B-B14F-4D97-AF65-F5344CB8AC3E}">
        <p14:creationId xmlns:p14="http://schemas.microsoft.com/office/powerpoint/2010/main" val="3005929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8B60-D051-2B8F-CA3D-9463F65F5CD1}"/>
              </a:ext>
            </a:extLst>
          </p:cNvPr>
          <p:cNvSpPr>
            <a:spLocks noGrp="1"/>
          </p:cNvSpPr>
          <p:nvPr>
            <p:ph type="title"/>
          </p:nvPr>
        </p:nvSpPr>
        <p:spPr/>
        <p:txBody>
          <a:bodyPr/>
          <a:lstStyle/>
          <a:p>
            <a:r>
              <a:rPr lang="en-AU" dirty="0"/>
              <a:t>Route Origination Validation</a:t>
            </a:r>
          </a:p>
        </p:txBody>
      </p:sp>
      <p:pic>
        <p:nvPicPr>
          <p:cNvPr id="5" name="Picture 4" descr="A graph showing a line&#10;&#10;Description automatically generated">
            <a:extLst>
              <a:ext uri="{FF2B5EF4-FFF2-40B4-BE49-F238E27FC236}">
                <a16:creationId xmlns:a16="http://schemas.microsoft.com/office/drawing/2014/main" id="{911870B1-5457-FAF4-04BA-B3E9449A7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4385" y="1415083"/>
            <a:ext cx="10363200" cy="4750223"/>
          </a:xfrm>
          <a:prstGeom prst="rect">
            <a:avLst/>
          </a:prstGeom>
        </p:spPr>
      </p:pic>
      <p:sp>
        <p:nvSpPr>
          <p:cNvPr id="3" name="TextBox 2">
            <a:extLst>
              <a:ext uri="{FF2B5EF4-FFF2-40B4-BE49-F238E27FC236}">
                <a16:creationId xmlns:a16="http://schemas.microsoft.com/office/drawing/2014/main" id="{9207F59B-5FAF-7049-12FB-F2D050DEE2D8}"/>
              </a:ext>
            </a:extLst>
          </p:cNvPr>
          <p:cNvSpPr txBox="1"/>
          <p:nvPr/>
        </p:nvSpPr>
        <p:spPr>
          <a:xfrm rot="16200000">
            <a:off x="-1479097" y="3674867"/>
            <a:ext cx="4716356" cy="369332"/>
          </a:xfrm>
          <a:prstGeom prst="rect">
            <a:avLst/>
          </a:prstGeom>
          <a:noFill/>
        </p:spPr>
        <p:txBody>
          <a:bodyPr wrap="none" rtlCol="0">
            <a:spAutoFit/>
          </a:bodyPr>
          <a:lstStyle/>
          <a:p>
            <a:r>
              <a:rPr lang="en-US" dirty="0"/>
              <a:t>% Users “protected” by RPKI ROV Drop Invalid</a:t>
            </a:r>
          </a:p>
        </p:txBody>
      </p:sp>
    </p:spTree>
    <p:extLst>
      <p:ext uri="{BB962C8B-B14F-4D97-AF65-F5344CB8AC3E}">
        <p14:creationId xmlns:p14="http://schemas.microsoft.com/office/powerpoint/2010/main" val="1798516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A1CBC-A2FF-FAE1-D968-C67FB152B753}"/>
              </a:ext>
            </a:extLst>
          </p:cNvPr>
          <p:cNvSpPr>
            <a:spLocks noGrp="1"/>
          </p:cNvSpPr>
          <p:nvPr>
            <p:ph type="title"/>
          </p:nvPr>
        </p:nvSpPr>
        <p:spPr/>
        <p:txBody>
          <a:bodyPr/>
          <a:lstStyle/>
          <a:p>
            <a:r>
              <a:rPr lang="en-AU" dirty="0"/>
              <a:t>Route Origination Validation</a:t>
            </a:r>
          </a:p>
        </p:txBody>
      </p:sp>
      <p:sp>
        <p:nvSpPr>
          <p:cNvPr id="3" name="Text Placeholder 2">
            <a:extLst>
              <a:ext uri="{FF2B5EF4-FFF2-40B4-BE49-F238E27FC236}">
                <a16:creationId xmlns:a16="http://schemas.microsoft.com/office/drawing/2014/main" id="{F58004E8-445C-5B98-C1F5-95051B18D4AC}"/>
              </a:ext>
            </a:extLst>
          </p:cNvPr>
          <p:cNvSpPr>
            <a:spLocks noGrp="1"/>
          </p:cNvSpPr>
          <p:nvPr>
            <p:ph type="body" idx="1"/>
          </p:nvPr>
        </p:nvSpPr>
        <p:spPr/>
        <p:txBody>
          <a:bodyPr/>
          <a:lstStyle/>
          <a:p>
            <a:r>
              <a:rPr lang="en-AU" dirty="0"/>
              <a:t>All those ROAs appear be to achieving ….</a:t>
            </a:r>
          </a:p>
          <a:p>
            <a:endParaRPr lang="en-AU" dirty="0"/>
          </a:p>
          <a:p>
            <a:pPr marL="711182" lvl="2" indent="0">
              <a:buNone/>
            </a:pPr>
            <a:r>
              <a:rPr lang="en-AU" dirty="0"/>
              <a:t>Very little! </a:t>
            </a:r>
          </a:p>
        </p:txBody>
      </p:sp>
    </p:spTree>
    <p:extLst>
      <p:ext uri="{BB962C8B-B14F-4D97-AF65-F5344CB8AC3E}">
        <p14:creationId xmlns:p14="http://schemas.microsoft.com/office/powerpoint/2010/main" val="21653809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DDE9B-68C1-E118-546B-0B515BBD734F}"/>
              </a:ext>
            </a:extLst>
          </p:cNvPr>
          <p:cNvSpPr>
            <a:spLocks noGrp="1"/>
          </p:cNvSpPr>
          <p:nvPr>
            <p:ph type="title"/>
          </p:nvPr>
        </p:nvSpPr>
        <p:spPr/>
        <p:txBody>
          <a:bodyPr/>
          <a:lstStyle/>
          <a:p>
            <a:r>
              <a:rPr lang="en-US" dirty="0"/>
              <a:t>No DNSSEC Validation</a:t>
            </a:r>
          </a:p>
        </p:txBody>
      </p:sp>
      <p:pic>
        <p:nvPicPr>
          <p:cNvPr id="5" name="Content Placeholder 4">
            <a:extLst>
              <a:ext uri="{FF2B5EF4-FFF2-40B4-BE49-F238E27FC236}">
                <a16:creationId xmlns:a16="http://schemas.microsoft.com/office/drawing/2014/main" id="{11C54084-50B2-1AFA-7508-9B32D2270BF3}"/>
              </a:ext>
            </a:extLst>
          </p:cNvPr>
          <p:cNvPicPr>
            <a:picLocks noGrp="1" noChangeAspect="1"/>
          </p:cNvPicPr>
          <p:nvPr>
            <p:ph idx="1"/>
          </p:nvPr>
        </p:nvPicPr>
        <p:blipFill rotWithShape="1">
          <a:blip r:embed="rId2"/>
          <a:srcRect t="7505"/>
          <a:stretch/>
        </p:blipFill>
        <p:spPr>
          <a:xfrm>
            <a:off x="1749806" y="1773045"/>
            <a:ext cx="8319745" cy="4959233"/>
          </a:xfrm>
        </p:spPr>
      </p:pic>
      <p:sp>
        <p:nvSpPr>
          <p:cNvPr id="3" name="TextBox 2">
            <a:extLst>
              <a:ext uri="{FF2B5EF4-FFF2-40B4-BE49-F238E27FC236}">
                <a16:creationId xmlns:a16="http://schemas.microsoft.com/office/drawing/2014/main" id="{70375C08-7B99-A413-7947-EDE33E88DEDE}"/>
              </a:ext>
            </a:extLst>
          </p:cNvPr>
          <p:cNvSpPr txBox="1"/>
          <p:nvPr/>
        </p:nvSpPr>
        <p:spPr>
          <a:xfrm>
            <a:off x="3104893" y="1432868"/>
            <a:ext cx="6246069" cy="369332"/>
          </a:xfrm>
          <a:prstGeom prst="rect">
            <a:avLst/>
          </a:prstGeom>
          <a:noFill/>
        </p:spPr>
        <p:txBody>
          <a:bodyPr wrap="none" rtlCol="0">
            <a:spAutoFit/>
          </a:bodyPr>
          <a:lstStyle/>
          <a:p>
            <a:r>
              <a:rPr lang="en-US" dirty="0"/>
              <a:t>Proportion of users who will accept a badly signed DNS result</a:t>
            </a:r>
          </a:p>
        </p:txBody>
      </p:sp>
      <p:sp>
        <p:nvSpPr>
          <p:cNvPr id="4" name="Freeform 3">
            <a:extLst>
              <a:ext uri="{FF2B5EF4-FFF2-40B4-BE49-F238E27FC236}">
                <a16:creationId xmlns:a16="http://schemas.microsoft.com/office/drawing/2014/main" id="{1FF197BC-733B-0D1F-DBBF-AA3CDE5928B7}"/>
              </a:ext>
            </a:extLst>
          </p:cNvPr>
          <p:cNvSpPr/>
          <p:nvPr/>
        </p:nvSpPr>
        <p:spPr>
          <a:xfrm>
            <a:off x="9456867" y="4471547"/>
            <a:ext cx="612684" cy="406639"/>
          </a:xfrm>
          <a:custGeom>
            <a:avLst/>
            <a:gdLst>
              <a:gd name="connsiteX0" fmla="*/ 278388 w 612684"/>
              <a:gd name="connsiteY0" fmla="*/ 406639 h 406639"/>
              <a:gd name="connsiteX1" fmla="*/ 610897 w 612684"/>
              <a:gd name="connsiteY1" fmla="*/ 240384 h 406639"/>
              <a:gd name="connsiteX2" fmla="*/ 149079 w 612684"/>
              <a:gd name="connsiteY2" fmla="*/ 239 h 406639"/>
              <a:gd name="connsiteX3" fmla="*/ 1297 w 612684"/>
              <a:gd name="connsiteY3" fmla="*/ 286566 h 406639"/>
              <a:gd name="connsiteX4" fmla="*/ 213734 w 612684"/>
              <a:gd name="connsiteY4" fmla="*/ 369693 h 40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2684" h="406639">
                <a:moveTo>
                  <a:pt x="278388" y="406639"/>
                </a:moveTo>
                <a:cubicBezTo>
                  <a:pt x="455418" y="357378"/>
                  <a:pt x="632448" y="308117"/>
                  <a:pt x="610897" y="240384"/>
                </a:cubicBezTo>
                <a:cubicBezTo>
                  <a:pt x="589346" y="172651"/>
                  <a:pt x="250679" y="-7458"/>
                  <a:pt x="149079" y="239"/>
                </a:cubicBezTo>
                <a:cubicBezTo>
                  <a:pt x="47479" y="7936"/>
                  <a:pt x="-9479" y="224990"/>
                  <a:pt x="1297" y="286566"/>
                </a:cubicBezTo>
                <a:cubicBezTo>
                  <a:pt x="12073" y="348142"/>
                  <a:pt x="112903" y="358917"/>
                  <a:pt x="213734" y="369693"/>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2959229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57C8D-9E2E-664A-3743-CF0CF764DD85}"/>
              </a:ext>
            </a:extLst>
          </p:cNvPr>
          <p:cNvSpPr>
            <a:spLocks noGrp="1"/>
          </p:cNvSpPr>
          <p:nvPr>
            <p:ph type="title"/>
          </p:nvPr>
        </p:nvSpPr>
        <p:spPr/>
        <p:txBody>
          <a:bodyPr/>
          <a:lstStyle/>
          <a:p>
            <a:r>
              <a:rPr lang="en-US" dirty="0"/>
              <a:t>Securing Names with DNSSEC</a:t>
            </a:r>
          </a:p>
        </p:txBody>
      </p:sp>
      <p:sp>
        <p:nvSpPr>
          <p:cNvPr id="3" name="Content Placeholder 2">
            <a:extLst>
              <a:ext uri="{FF2B5EF4-FFF2-40B4-BE49-F238E27FC236}">
                <a16:creationId xmlns:a16="http://schemas.microsoft.com/office/drawing/2014/main" id="{FC67358D-7063-086D-F4D6-CCD13679FAC1}"/>
              </a:ext>
            </a:extLst>
          </p:cNvPr>
          <p:cNvSpPr>
            <a:spLocks noGrp="1"/>
          </p:cNvSpPr>
          <p:nvPr>
            <p:ph idx="1"/>
          </p:nvPr>
        </p:nvSpPr>
        <p:spPr/>
        <p:txBody>
          <a:bodyPr/>
          <a:lstStyle/>
          <a:p>
            <a:r>
              <a:rPr lang="en-US" dirty="0"/>
              <a:t>Some 70% of users are located behind recursive resolvers where there is no validation of DNSSEC credentials</a:t>
            </a:r>
          </a:p>
          <a:p>
            <a:r>
              <a:rPr lang="en-US" dirty="0"/>
              <a:t>Some 90% of domain names are not signed with DNSSEC</a:t>
            </a:r>
          </a:p>
          <a:p>
            <a:pPr lvl="1"/>
            <a:r>
              <a:rPr lang="en-US" dirty="0"/>
              <a:t>(</a:t>
            </a:r>
            <a:r>
              <a:rPr lang="en-US" dirty="0" err="1"/>
              <a:t>Tranco</a:t>
            </a:r>
            <a:r>
              <a:rPr lang="en-US" dirty="0"/>
              <a:t> Top 1M names)</a:t>
            </a:r>
          </a:p>
          <a:p>
            <a:endParaRPr lang="en-US" dirty="0"/>
          </a:p>
        </p:txBody>
      </p:sp>
    </p:spTree>
    <p:extLst>
      <p:ext uri="{BB962C8B-B14F-4D97-AF65-F5344CB8AC3E}">
        <p14:creationId xmlns:p14="http://schemas.microsoft.com/office/powerpoint/2010/main" val="1135147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1FD02-E431-DF34-F296-3ACE311F873A}"/>
              </a:ext>
            </a:extLst>
          </p:cNvPr>
          <p:cNvSpPr>
            <a:spLocks noGrp="1"/>
          </p:cNvSpPr>
          <p:nvPr>
            <p:ph type="title"/>
          </p:nvPr>
        </p:nvSpPr>
        <p:spPr/>
        <p:txBody>
          <a:bodyPr/>
          <a:lstStyle/>
          <a:p>
            <a:r>
              <a:rPr lang="en-US" dirty="0"/>
              <a:t>Why is DNSSEC so hard?</a:t>
            </a:r>
          </a:p>
        </p:txBody>
      </p:sp>
      <p:sp>
        <p:nvSpPr>
          <p:cNvPr id="3" name="Content Placeholder 2">
            <a:extLst>
              <a:ext uri="{FF2B5EF4-FFF2-40B4-BE49-F238E27FC236}">
                <a16:creationId xmlns:a16="http://schemas.microsoft.com/office/drawing/2014/main" id="{6D107D38-B9D9-1BA6-7BB1-C74F10CEF2DD}"/>
              </a:ext>
            </a:extLst>
          </p:cNvPr>
          <p:cNvSpPr>
            <a:spLocks noGrp="1"/>
          </p:cNvSpPr>
          <p:nvPr>
            <p:ph idx="1"/>
          </p:nvPr>
        </p:nvSpPr>
        <p:spPr/>
        <p:txBody>
          <a:bodyPr/>
          <a:lstStyle/>
          <a:p>
            <a:r>
              <a:rPr lang="en-US" dirty="0"/>
              <a:t>Why has it taken almost 30 years for DNSSEC to have signed about 10% of domain names?</a:t>
            </a:r>
          </a:p>
          <a:p>
            <a:r>
              <a:rPr lang="en-US" dirty="0"/>
              <a:t>Why has it taken almost 30 years for just one third of users to perform DNSSEC validation?</a:t>
            </a:r>
          </a:p>
          <a:p>
            <a:r>
              <a:rPr lang="en-US" dirty="0"/>
              <a:t>And how much longer will it take for the rest of the unprotected name space to adopt DNSSEC?</a:t>
            </a:r>
          </a:p>
          <a:p>
            <a:pPr marL="457200" lvl="1" indent="0">
              <a:buNone/>
            </a:pPr>
            <a:r>
              <a:rPr lang="en-US" i="1" dirty="0"/>
              <a:t>&lt;insert your guess here!&gt;</a:t>
            </a:r>
          </a:p>
        </p:txBody>
      </p:sp>
    </p:spTree>
    <p:extLst>
      <p:ext uri="{BB962C8B-B14F-4D97-AF65-F5344CB8AC3E}">
        <p14:creationId xmlns:p14="http://schemas.microsoft.com/office/powerpoint/2010/main" val="3245330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2CF2-88B9-2D2A-B752-552C2F6A3B47}"/>
              </a:ext>
            </a:extLst>
          </p:cNvPr>
          <p:cNvSpPr>
            <a:spLocks noGrp="1"/>
          </p:cNvSpPr>
          <p:nvPr>
            <p:ph type="title"/>
          </p:nvPr>
        </p:nvSpPr>
        <p:spPr/>
        <p:txBody>
          <a:bodyPr/>
          <a:lstStyle/>
          <a:p>
            <a:r>
              <a:rPr lang="en-US"/>
              <a:t>Securing Addressing</a:t>
            </a:r>
          </a:p>
        </p:txBody>
      </p:sp>
      <p:sp>
        <p:nvSpPr>
          <p:cNvPr id="3" name="Content Placeholder 2">
            <a:extLst>
              <a:ext uri="{FF2B5EF4-FFF2-40B4-BE49-F238E27FC236}">
                <a16:creationId xmlns:a16="http://schemas.microsoft.com/office/drawing/2014/main" id="{26445BC7-7FFA-8FC0-B75F-D607722AD82A}"/>
              </a:ext>
            </a:extLst>
          </p:cNvPr>
          <p:cNvSpPr>
            <a:spLocks noGrp="1"/>
          </p:cNvSpPr>
          <p:nvPr>
            <p:ph idx="1"/>
          </p:nvPr>
        </p:nvSpPr>
        <p:spPr/>
        <p:txBody>
          <a:bodyPr>
            <a:normAutofit/>
          </a:bodyPr>
          <a:lstStyle/>
          <a:p>
            <a:r>
              <a:rPr lang="en-US"/>
              <a:t>0% of address database entries are digitally signed</a:t>
            </a:r>
          </a:p>
          <a:p>
            <a:pPr lvl="1"/>
            <a:r>
              <a:rPr lang="en-US"/>
              <a:t>Why do I constantly need to refer to an unsigned address registry to “prove” that this is my IP address?</a:t>
            </a:r>
          </a:p>
          <a:p>
            <a:pPr lvl="1"/>
            <a:r>
              <a:rPr lang="en-US"/>
              <a:t>Why can’t I associate a public/private key pair with my addresses and use digitally signed attestations to assert my  holding of addresses?</a:t>
            </a:r>
          </a:p>
          <a:p>
            <a:pPr lvl="1"/>
            <a:r>
              <a:rPr lang="en-US"/>
              <a:t>If this ”works” for ROAs in a routing context, then why can’t I use the same address credentials in other contexts?</a:t>
            </a:r>
          </a:p>
        </p:txBody>
      </p:sp>
    </p:spTree>
    <p:extLst>
      <p:ext uri="{BB962C8B-B14F-4D97-AF65-F5344CB8AC3E}">
        <p14:creationId xmlns:p14="http://schemas.microsoft.com/office/powerpoint/2010/main" val="1091592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1BE19-F127-DC46-4844-30AE68B75079}"/>
              </a:ext>
            </a:extLst>
          </p:cNvPr>
          <p:cNvSpPr>
            <a:spLocks noGrp="1"/>
          </p:cNvSpPr>
          <p:nvPr>
            <p:ph type="title"/>
          </p:nvPr>
        </p:nvSpPr>
        <p:spPr/>
        <p:txBody>
          <a:bodyPr>
            <a:normAutofit/>
          </a:bodyPr>
          <a:lstStyle/>
          <a:p>
            <a:r>
              <a:rPr lang="en-US"/>
              <a:t>What should an application do?</a:t>
            </a:r>
          </a:p>
        </p:txBody>
      </p:sp>
      <p:sp>
        <p:nvSpPr>
          <p:cNvPr id="3" name="Content Placeholder 2">
            <a:extLst>
              <a:ext uri="{FF2B5EF4-FFF2-40B4-BE49-F238E27FC236}">
                <a16:creationId xmlns:a16="http://schemas.microsoft.com/office/drawing/2014/main" id="{ACBE6AD6-DF88-F8B6-3C77-81BE90BF12FC}"/>
              </a:ext>
            </a:extLst>
          </p:cNvPr>
          <p:cNvSpPr>
            <a:spLocks noGrp="1"/>
          </p:cNvSpPr>
          <p:nvPr>
            <p:ph idx="1"/>
          </p:nvPr>
        </p:nvSpPr>
        <p:spPr/>
        <p:txBody>
          <a:bodyPr>
            <a:normAutofit/>
          </a:bodyPr>
          <a:lstStyle/>
          <a:p>
            <a:pPr marL="0" indent="0">
              <a:buNone/>
            </a:pPr>
            <a:r>
              <a:rPr lang="en-US" dirty="0"/>
              <a:t>In today’s Internet </a:t>
            </a:r>
            <a:r>
              <a:rPr lang="en-US" b="1" dirty="0"/>
              <a:t>no</a:t>
            </a:r>
            <a:r>
              <a:rPr lang="en-US" dirty="0"/>
              <a:t> application can count on the presence of a fully secured infrastructure</a:t>
            </a:r>
          </a:p>
          <a:p>
            <a:r>
              <a:rPr lang="en-US" dirty="0"/>
              <a:t>DNS queries generate unreliable answers</a:t>
            </a:r>
          </a:p>
          <a:p>
            <a:r>
              <a:rPr lang="en-US" dirty="0"/>
              <a:t>IP packets may be routed to unintended destinations</a:t>
            </a:r>
          </a:p>
          <a:p>
            <a:pPr marL="0" indent="0">
              <a:buNone/>
            </a:pPr>
            <a:endParaRPr lang="en-US" dirty="0"/>
          </a:p>
        </p:txBody>
      </p:sp>
    </p:spTree>
    <p:extLst>
      <p:ext uri="{BB962C8B-B14F-4D97-AF65-F5344CB8AC3E}">
        <p14:creationId xmlns:p14="http://schemas.microsoft.com/office/powerpoint/2010/main" val="3425134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1BE19-F127-DC46-4844-30AE68B75079}"/>
              </a:ext>
            </a:extLst>
          </p:cNvPr>
          <p:cNvSpPr>
            <a:spLocks noGrp="1"/>
          </p:cNvSpPr>
          <p:nvPr>
            <p:ph type="title"/>
          </p:nvPr>
        </p:nvSpPr>
        <p:spPr/>
        <p:txBody>
          <a:bodyPr>
            <a:normAutofit/>
          </a:bodyPr>
          <a:lstStyle/>
          <a:p>
            <a:r>
              <a:rPr lang="en-US"/>
              <a:t>What should an application do?</a:t>
            </a:r>
          </a:p>
        </p:txBody>
      </p:sp>
      <p:sp>
        <p:nvSpPr>
          <p:cNvPr id="3" name="Content Placeholder 2">
            <a:extLst>
              <a:ext uri="{FF2B5EF4-FFF2-40B4-BE49-F238E27FC236}">
                <a16:creationId xmlns:a16="http://schemas.microsoft.com/office/drawing/2014/main" id="{ACBE6AD6-DF88-F8B6-3C77-81BE90BF12FC}"/>
              </a:ext>
            </a:extLst>
          </p:cNvPr>
          <p:cNvSpPr>
            <a:spLocks noGrp="1"/>
          </p:cNvSpPr>
          <p:nvPr>
            <p:ph idx="1"/>
          </p:nvPr>
        </p:nvSpPr>
        <p:spPr/>
        <p:txBody>
          <a:bodyPr>
            <a:normAutofit/>
          </a:bodyPr>
          <a:lstStyle/>
          <a:p>
            <a:r>
              <a:rPr lang="en-US" dirty="0"/>
              <a:t>The safest course of action in the face of partial adoption is to assume that these infrastructure services - the secured resolution of domain names to IP addresses, and the secured forwarding of packets to destination addresses is </a:t>
            </a:r>
            <a:r>
              <a:rPr lang="en-US" b="1" dirty="0"/>
              <a:t>not reliably available</a:t>
            </a:r>
            <a:r>
              <a:rPr lang="en-US" dirty="0"/>
              <a:t> </a:t>
            </a:r>
          </a:p>
          <a:p>
            <a:r>
              <a:rPr lang="en-US" dirty="0"/>
              <a:t>The application is unable to derive a consistent benefit from partial deployment of secured infrastructure</a:t>
            </a:r>
          </a:p>
        </p:txBody>
      </p:sp>
    </p:spTree>
    <p:extLst>
      <p:ext uri="{BB962C8B-B14F-4D97-AF65-F5344CB8AC3E}">
        <p14:creationId xmlns:p14="http://schemas.microsoft.com/office/powerpoint/2010/main" val="1131095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1BE19-F127-DC46-4844-30AE68B75079}"/>
              </a:ext>
            </a:extLst>
          </p:cNvPr>
          <p:cNvSpPr>
            <a:spLocks noGrp="1"/>
          </p:cNvSpPr>
          <p:nvPr>
            <p:ph type="title"/>
          </p:nvPr>
        </p:nvSpPr>
        <p:spPr/>
        <p:txBody>
          <a:bodyPr>
            <a:normAutofit/>
          </a:bodyPr>
          <a:lstStyle/>
          <a:p>
            <a:r>
              <a:rPr lang="en-US"/>
              <a:t>What should an application do?</a:t>
            </a:r>
          </a:p>
        </p:txBody>
      </p:sp>
      <p:sp>
        <p:nvSpPr>
          <p:cNvPr id="3" name="Content Placeholder 2">
            <a:extLst>
              <a:ext uri="{FF2B5EF4-FFF2-40B4-BE49-F238E27FC236}">
                <a16:creationId xmlns:a16="http://schemas.microsoft.com/office/drawing/2014/main" id="{ACBE6AD6-DF88-F8B6-3C77-81BE90BF12FC}"/>
              </a:ext>
            </a:extLst>
          </p:cNvPr>
          <p:cNvSpPr>
            <a:spLocks noGrp="1"/>
          </p:cNvSpPr>
          <p:nvPr>
            <p:ph idx="1"/>
          </p:nvPr>
        </p:nvSpPr>
        <p:spPr/>
        <p:txBody>
          <a:bodyPr>
            <a:normAutofit/>
          </a:bodyPr>
          <a:lstStyle/>
          <a:p>
            <a:pPr marL="0" indent="0">
              <a:buNone/>
            </a:pPr>
            <a:r>
              <a:rPr lang="en-US" dirty="0"/>
              <a:t>Therefore, a well-engineered application has to invest in its own efforts to validate the authenticity of the service destination to which it is connecting and invest in protecting the integrity of the service transaction that is it undertaking</a:t>
            </a:r>
          </a:p>
          <a:p>
            <a:pPr marL="0" indent="0">
              <a:buNone/>
            </a:pPr>
            <a:r>
              <a:rPr lang="en-US" dirty="0"/>
              <a:t>Which is a widespread feature of today’s Internet!</a:t>
            </a:r>
          </a:p>
        </p:txBody>
      </p:sp>
    </p:spTree>
    <p:extLst>
      <p:ext uri="{BB962C8B-B14F-4D97-AF65-F5344CB8AC3E}">
        <p14:creationId xmlns:p14="http://schemas.microsoft.com/office/powerpoint/2010/main" val="1717909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DB96-CA06-CFD9-24F9-3055D2F0D00D}"/>
              </a:ext>
            </a:extLst>
          </p:cNvPr>
          <p:cNvSpPr>
            <a:spLocks noGrp="1"/>
          </p:cNvSpPr>
          <p:nvPr>
            <p:ph type="title"/>
          </p:nvPr>
        </p:nvSpPr>
        <p:spPr/>
        <p:txBody>
          <a:bodyPr>
            <a:normAutofit/>
          </a:bodyPr>
          <a:lstStyle/>
          <a:p>
            <a:r>
              <a:rPr lang="en-US"/>
              <a:t>TLS as an Application-level security Response</a:t>
            </a:r>
          </a:p>
        </p:txBody>
      </p:sp>
      <p:pic>
        <p:nvPicPr>
          <p:cNvPr id="5" name="Content Placeholder 4" descr="A blue graph with black text&#10;&#10;Description automatically generated">
            <a:extLst>
              <a:ext uri="{FF2B5EF4-FFF2-40B4-BE49-F238E27FC236}">
                <a16:creationId xmlns:a16="http://schemas.microsoft.com/office/drawing/2014/main" id="{5ED7351D-9832-72E9-0B1D-6695D3E69F08}"/>
              </a:ext>
            </a:extLst>
          </p:cNvPr>
          <p:cNvPicPr>
            <a:picLocks noGrp="1" noChangeAspect="1"/>
          </p:cNvPicPr>
          <p:nvPr>
            <p:ph idx="1"/>
          </p:nvPr>
        </p:nvPicPr>
        <p:blipFill>
          <a:blip r:embed="rId2"/>
          <a:stretch>
            <a:fillRect/>
          </a:stretch>
        </p:blipFill>
        <p:spPr>
          <a:xfrm>
            <a:off x="2158267" y="1825625"/>
            <a:ext cx="7875468" cy="4351339"/>
          </a:xfrm>
        </p:spPr>
      </p:pic>
      <p:sp>
        <p:nvSpPr>
          <p:cNvPr id="6" name="Freeform 5">
            <a:extLst>
              <a:ext uri="{FF2B5EF4-FFF2-40B4-BE49-F238E27FC236}">
                <a16:creationId xmlns:a16="http://schemas.microsoft.com/office/drawing/2014/main" id="{9C9726F9-C9A3-2CFF-7076-066F552648BA}"/>
              </a:ext>
            </a:extLst>
          </p:cNvPr>
          <p:cNvSpPr/>
          <p:nvPr/>
        </p:nvSpPr>
        <p:spPr>
          <a:xfrm>
            <a:off x="3520885" y="2733520"/>
            <a:ext cx="1618675" cy="703817"/>
          </a:xfrm>
          <a:custGeom>
            <a:avLst/>
            <a:gdLst>
              <a:gd name="connsiteX0" fmla="*/ 1103668 w 1618675"/>
              <a:gd name="connsiteY0" fmla="*/ 493158 h 703817"/>
              <a:gd name="connsiteX1" fmla="*/ 1198261 w 1618675"/>
              <a:gd name="connsiteY1" fmla="*/ 104275 h 703817"/>
              <a:gd name="connsiteX2" fmla="*/ 441516 w 1618675"/>
              <a:gd name="connsiteY2" fmla="*/ 20192 h 703817"/>
              <a:gd name="connsiteX3" fmla="*/ 82 w 1618675"/>
              <a:gd name="connsiteY3" fmla="*/ 419585 h 703817"/>
              <a:gd name="connsiteX4" fmla="*/ 473047 w 1618675"/>
              <a:gd name="connsiteY4" fmla="*/ 703365 h 703817"/>
              <a:gd name="connsiteX5" fmla="*/ 1618675 w 1618675"/>
              <a:gd name="connsiteY5" fmla="*/ 472137 h 703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8675" h="703817">
                <a:moveTo>
                  <a:pt x="1103668" y="493158"/>
                </a:moveTo>
                <a:cubicBezTo>
                  <a:pt x="1206144" y="338130"/>
                  <a:pt x="1308620" y="183103"/>
                  <a:pt x="1198261" y="104275"/>
                </a:cubicBezTo>
                <a:cubicBezTo>
                  <a:pt x="1087902" y="25447"/>
                  <a:pt x="641212" y="-32360"/>
                  <a:pt x="441516" y="20192"/>
                </a:cubicBezTo>
                <a:cubicBezTo>
                  <a:pt x="241820" y="72744"/>
                  <a:pt x="-5173" y="305723"/>
                  <a:pt x="82" y="419585"/>
                </a:cubicBezTo>
                <a:cubicBezTo>
                  <a:pt x="5337" y="533447"/>
                  <a:pt x="203282" y="694606"/>
                  <a:pt x="473047" y="703365"/>
                </a:cubicBezTo>
                <a:cubicBezTo>
                  <a:pt x="742812" y="712124"/>
                  <a:pt x="1180743" y="592130"/>
                  <a:pt x="1618675" y="472137"/>
                </a:cubicBezTo>
              </a:path>
            </a:pathLst>
          </a:cu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4933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EB55-B9C2-90B1-8E1A-4BACBBB75229}"/>
              </a:ext>
            </a:extLst>
          </p:cNvPr>
          <p:cNvSpPr>
            <a:spLocks noGrp="1"/>
          </p:cNvSpPr>
          <p:nvPr>
            <p:ph type="title"/>
          </p:nvPr>
        </p:nvSpPr>
        <p:spPr/>
        <p:txBody>
          <a:bodyPr/>
          <a:lstStyle/>
          <a:p>
            <a:r>
              <a:rPr lang="en-US" dirty="0"/>
              <a:t>Which means …</a:t>
            </a:r>
          </a:p>
        </p:txBody>
      </p:sp>
      <p:sp>
        <p:nvSpPr>
          <p:cNvPr id="3" name="Content Placeholder 2">
            <a:extLst>
              <a:ext uri="{FF2B5EF4-FFF2-40B4-BE49-F238E27FC236}">
                <a16:creationId xmlns:a16="http://schemas.microsoft.com/office/drawing/2014/main" id="{F3F2CF03-B26E-1DB6-7445-88A79ECE1609}"/>
              </a:ext>
            </a:extLst>
          </p:cNvPr>
          <p:cNvSpPr>
            <a:spLocks noGrp="1"/>
          </p:cNvSpPr>
          <p:nvPr>
            <p:ph idx="1"/>
          </p:nvPr>
        </p:nvSpPr>
        <p:spPr/>
        <p:txBody>
          <a:bodyPr/>
          <a:lstStyle/>
          <a:p>
            <a:r>
              <a:rPr lang="en-US" dirty="0"/>
              <a:t>When an application is using TLS to assure itself of the authenticity of the service to which is is connecting, then what is the incremental value it places on the partial presence of infrastructure-based address and name security?</a:t>
            </a:r>
          </a:p>
          <a:p>
            <a:endParaRPr lang="en-US" dirty="0"/>
          </a:p>
        </p:txBody>
      </p:sp>
    </p:spTree>
    <p:extLst>
      <p:ext uri="{BB962C8B-B14F-4D97-AF65-F5344CB8AC3E}">
        <p14:creationId xmlns:p14="http://schemas.microsoft.com/office/powerpoint/2010/main" val="1025155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EB55-B9C2-90B1-8E1A-4BACBBB75229}"/>
              </a:ext>
            </a:extLst>
          </p:cNvPr>
          <p:cNvSpPr>
            <a:spLocks noGrp="1"/>
          </p:cNvSpPr>
          <p:nvPr>
            <p:ph type="title"/>
          </p:nvPr>
        </p:nvSpPr>
        <p:spPr/>
        <p:txBody>
          <a:bodyPr/>
          <a:lstStyle/>
          <a:p>
            <a:r>
              <a:rPr lang="en-US" dirty="0"/>
              <a:t>Which means …</a:t>
            </a:r>
          </a:p>
        </p:txBody>
      </p:sp>
      <p:sp>
        <p:nvSpPr>
          <p:cNvPr id="3" name="Content Placeholder 2">
            <a:extLst>
              <a:ext uri="{FF2B5EF4-FFF2-40B4-BE49-F238E27FC236}">
                <a16:creationId xmlns:a16="http://schemas.microsoft.com/office/drawing/2014/main" id="{F3F2CF03-B26E-1DB6-7445-88A79ECE1609}"/>
              </a:ext>
            </a:extLst>
          </p:cNvPr>
          <p:cNvSpPr>
            <a:spLocks noGrp="1"/>
          </p:cNvSpPr>
          <p:nvPr>
            <p:ph idx="1"/>
          </p:nvPr>
        </p:nvSpPr>
        <p:spPr/>
        <p:txBody>
          <a:bodyPr/>
          <a:lstStyle/>
          <a:p>
            <a:r>
              <a:rPr lang="en-US" dirty="0"/>
              <a:t>When an application is using TLS to assure itself of the authenticity of the service to which is is connecting, then what is the incremental value it places on the partial presence of infrastructure-based address and name security?</a:t>
            </a:r>
          </a:p>
          <a:p>
            <a:pPr marL="0" indent="0">
              <a:buNone/>
            </a:pPr>
            <a:endParaRPr lang="en-US" dirty="0"/>
          </a:p>
          <a:p>
            <a:pPr marL="0" indent="0">
              <a:buNone/>
            </a:pPr>
            <a:r>
              <a:rPr lang="en-US" dirty="0"/>
              <a:t>                                   Zero!</a:t>
            </a:r>
          </a:p>
        </p:txBody>
      </p:sp>
    </p:spTree>
    <p:extLst>
      <p:ext uri="{BB962C8B-B14F-4D97-AF65-F5344CB8AC3E}">
        <p14:creationId xmlns:p14="http://schemas.microsoft.com/office/powerpoint/2010/main" val="2692690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78219-853D-D5A3-0EB2-38C12A7025DA}"/>
              </a:ext>
            </a:extLst>
          </p:cNvPr>
          <p:cNvSpPr>
            <a:spLocks noGrp="1"/>
          </p:cNvSpPr>
          <p:nvPr>
            <p:ph type="title"/>
          </p:nvPr>
        </p:nvSpPr>
        <p:spPr/>
        <p:txBody>
          <a:bodyPr/>
          <a:lstStyle/>
          <a:p>
            <a:r>
              <a:rPr lang="en-US"/>
              <a:t>Internet Economics</a:t>
            </a:r>
          </a:p>
        </p:txBody>
      </p:sp>
      <p:sp>
        <p:nvSpPr>
          <p:cNvPr id="3" name="Content Placeholder 2">
            <a:extLst>
              <a:ext uri="{FF2B5EF4-FFF2-40B4-BE49-F238E27FC236}">
                <a16:creationId xmlns:a16="http://schemas.microsoft.com/office/drawing/2014/main" id="{0504F403-0822-7292-30A8-4BACDD17F18D}"/>
              </a:ext>
            </a:extLst>
          </p:cNvPr>
          <p:cNvSpPr>
            <a:spLocks noGrp="1"/>
          </p:cNvSpPr>
          <p:nvPr>
            <p:ph idx="1"/>
          </p:nvPr>
        </p:nvSpPr>
        <p:spPr/>
        <p:txBody>
          <a:bodyPr/>
          <a:lstStyle/>
          <a:p>
            <a:r>
              <a:rPr lang="en-US" dirty="0"/>
              <a:t>The economic picture of the last 2 decades of the Internet is the shift of value UP the protocol stack</a:t>
            </a:r>
          </a:p>
        </p:txBody>
      </p:sp>
      <p:sp>
        <p:nvSpPr>
          <p:cNvPr id="17" name="Freeform 16">
            <a:extLst>
              <a:ext uri="{FF2B5EF4-FFF2-40B4-BE49-F238E27FC236}">
                <a16:creationId xmlns:a16="http://schemas.microsoft.com/office/drawing/2014/main" id="{36024A8F-F4AE-399C-93EE-B6561CA5C1A7}"/>
              </a:ext>
            </a:extLst>
          </p:cNvPr>
          <p:cNvSpPr/>
          <p:nvPr/>
        </p:nvSpPr>
        <p:spPr>
          <a:xfrm>
            <a:off x="2947933" y="3526448"/>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Freeform 17">
            <a:extLst>
              <a:ext uri="{FF2B5EF4-FFF2-40B4-BE49-F238E27FC236}">
                <a16:creationId xmlns:a16="http://schemas.microsoft.com/office/drawing/2014/main" id="{759FD46E-EC2F-9D11-56A3-EDCA2DB1FC13}"/>
              </a:ext>
            </a:extLst>
          </p:cNvPr>
          <p:cNvSpPr/>
          <p:nvPr/>
        </p:nvSpPr>
        <p:spPr>
          <a:xfrm>
            <a:off x="4186649" y="3464052"/>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4A16F0BD-DAC5-C31D-08CF-F3F46C0A2D72}"/>
              </a:ext>
            </a:extLst>
          </p:cNvPr>
          <p:cNvSpPr txBox="1"/>
          <p:nvPr/>
        </p:nvSpPr>
        <p:spPr>
          <a:xfrm>
            <a:off x="3273137" y="5397400"/>
            <a:ext cx="514885" cy="369332"/>
          </a:xfrm>
          <a:prstGeom prst="rect">
            <a:avLst/>
          </a:prstGeom>
          <a:noFill/>
        </p:spPr>
        <p:txBody>
          <a:bodyPr wrap="none" rtlCol="0">
            <a:spAutoFit/>
          </a:bodyPr>
          <a:lstStyle/>
          <a:p>
            <a:r>
              <a:rPr lang="en-AU" b="1">
                <a:latin typeface="Max's Handwritin" pitchFamily="2" charset="0"/>
              </a:rPr>
              <a:t>media</a:t>
            </a:r>
          </a:p>
        </p:txBody>
      </p:sp>
      <p:sp>
        <p:nvSpPr>
          <p:cNvPr id="20" name="TextBox 19">
            <a:extLst>
              <a:ext uri="{FF2B5EF4-FFF2-40B4-BE49-F238E27FC236}">
                <a16:creationId xmlns:a16="http://schemas.microsoft.com/office/drawing/2014/main" id="{05730B0A-808E-59BC-4B96-04FE9D5975B4}"/>
              </a:ext>
            </a:extLst>
          </p:cNvPr>
          <p:cNvSpPr txBox="1"/>
          <p:nvPr/>
        </p:nvSpPr>
        <p:spPr>
          <a:xfrm>
            <a:off x="3030745" y="4683028"/>
            <a:ext cx="971741" cy="461665"/>
          </a:xfrm>
          <a:prstGeom prst="rect">
            <a:avLst/>
          </a:prstGeom>
          <a:noFill/>
        </p:spPr>
        <p:txBody>
          <a:bodyPr wrap="none" rtlCol="0">
            <a:spAutoFit/>
          </a:bodyPr>
          <a:lstStyle/>
          <a:p>
            <a:r>
              <a:rPr lang="en-AU" sz="2400" b="1">
                <a:solidFill>
                  <a:srgbClr val="FF0000"/>
                </a:solidFill>
                <a:latin typeface="Max's Handwritin" pitchFamily="2" charset="0"/>
              </a:rPr>
              <a:t>network</a:t>
            </a:r>
          </a:p>
        </p:txBody>
      </p:sp>
      <p:sp>
        <p:nvSpPr>
          <p:cNvPr id="21" name="TextBox 20">
            <a:extLst>
              <a:ext uri="{FF2B5EF4-FFF2-40B4-BE49-F238E27FC236}">
                <a16:creationId xmlns:a16="http://schemas.microsoft.com/office/drawing/2014/main" id="{D253400C-4C70-2B06-16E3-BF74C3C22732}"/>
              </a:ext>
            </a:extLst>
          </p:cNvPr>
          <p:cNvSpPr txBox="1"/>
          <p:nvPr/>
        </p:nvSpPr>
        <p:spPr>
          <a:xfrm>
            <a:off x="3030453" y="3923088"/>
            <a:ext cx="1160895" cy="369332"/>
          </a:xfrm>
          <a:prstGeom prst="rect">
            <a:avLst/>
          </a:prstGeom>
          <a:noFill/>
        </p:spPr>
        <p:txBody>
          <a:bodyPr wrap="none" rtlCol="0">
            <a:spAutoFit/>
          </a:bodyPr>
          <a:lstStyle/>
          <a:p>
            <a:r>
              <a:rPr lang="en-AU" b="1">
                <a:solidFill>
                  <a:schemeClr val="accent1">
                    <a:lumMod val="75000"/>
                  </a:schemeClr>
                </a:solidFill>
                <a:latin typeface="Max's Handwritin" pitchFamily="2" charset="0"/>
              </a:rPr>
              <a:t>TCP Transport</a:t>
            </a:r>
          </a:p>
        </p:txBody>
      </p:sp>
      <p:sp>
        <p:nvSpPr>
          <p:cNvPr id="22" name="TextBox 21">
            <a:extLst>
              <a:ext uri="{FF2B5EF4-FFF2-40B4-BE49-F238E27FC236}">
                <a16:creationId xmlns:a16="http://schemas.microsoft.com/office/drawing/2014/main" id="{BF58C415-E720-99BD-6818-89DECBCDC428}"/>
              </a:ext>
            </a:extLst>
          </p:cNvPr>
          <p:cNvSpPr txBox="1"/>
          <p:nvPr/>
        </p:nvSpPr>
        <p:spPr>
          <a:xfrm>
            <a:off x="3266424" y="3496825"/>
            <a:ext cx="497252" cy="369332"/>
          </a:xfrm>
          <a:prstGeom prst="rect">
            <a:avLst/>
          </a:prstGeom>
          <a:noFill/>
        </p:spPr>
        <p:txBody>
          <a:bodyPr wrap="none" rtlCol="0">
            <a:spAutoFit/>
          </a:bodyPr>
          <a:lstStyle/>
          <a:p>
            <a:r>
              <a:rPr lang="en-AU" b="1">
                <a:solidFill>
                  <a:schemeClr val="accent6">
                    <a:lumMod val="75000"/>
                  </a:schemeClr>
                </a:solidFill>
                <a:latin typeface="Max's Handwritin" pitchFamily="2" charset="0"/>
              </a:rPr>
              <a:t>apps</a:t>
            </a:r>
          </a:p>
        </p:txBody>
      </p:sp>
      <p:sp>
        <p:nvSpPr>
          <p:cNvPr id="23" name="Freeform 22">
            <a:extLst>
              <a:ext uri="{FF2B5EF4-FFF2-40B4-BE49-F238E27FC236}">
                <a16:creationId xmlns:a16="http://schemas.microsoft.com/office/drawing/2014/main" id="{9264A4DF-3A30-5EE3-09BF-D3217798527E}"/>
              </a:ext>
            </a:extLst>
          </p:cNvPr>
          <p:cNvSpPr/>
          <p:nvPr/>
        </p:nvSpPr>
        <p:spPr>
          <a:xfrm>
            <a:off x="3044789" y="3489847"/>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Freeform 23">
            <a:extLst>
              <a:ext uri="{FF2B5EF4-FFF2-40B4-BE49-F238E27FC236}">
                <a16:creationId xmlns:a16="http://schemas.microsoft.com/office/drawing/2014/main" id="{D2246EC6-920B-EF3B-16FF-1F3DA89224B6}"/>
              </a:ext>
            </a:extLst>
          </p:cNvPr>
          <p:cNvSpPr/>
          <p:nvPr/>
        </p:nvSpPr>
        <p:spPr>
          <a:xfrm>
            <a:off x="3065731" y="3944351"/>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Freeform 24">
            <a:extLst>
              <a:ext uri="{FF2B5EF4-FFF2-40B4-BE49-F238E27FC236}">
                <a16:creationId xmlns:a16="http://schemas.microsoft.com/office/drawing/2014/main" id="{24D6F71B-458E-2965-9F13-B421E64D87E9}"/>
              </a:ext>
            </a:extLst>
          </p:cNvPr>
          <p:cNvSpPr/>
          <p:nvPr/>
        </p:nvSpPr>
        <p:spPr>
          <a:xfrm>
            <a:off x="3135533" y="4202616"/>
            <a:ext cx="956281" cy="38259"/>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BEB5BFAC-CECC-0A5A-E688-D7BDA5ED76E5}"/>
              </a:ext>
            </a:extLst>
          </p:cNvPr>
          <p:cNvSpPr/>
          <p:nvPr/>
        </p:nvSpPr>
        <p:spPr>
          <a:xfrm>
            <a:off x="2981969" y="5312460"/>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B98D5410-D443-9F9D-B30C-2682C41897DC}"/>
              </a:ext>
            </a:extLst>
          </p:cNvPr>
          <p:cNvSpPr/>
          <p:nvPr/>
        </p:nvSpPr>
        <p:spPr>
          <a:xfrm>
            <a:off x="2981969" y="5787181"/>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Freeform 27">
            <a:extLst>
              <a:ext uri="{FF2B5EF4-FFF2-40B4-BE49-F238E27FC236}">
                <a16:creationId xmlns:a16="http://schemas.microsoft.com/office/drawing/2014/main" id="{8D050EF0-013E-1899-BFB4-12A4D6DA60BF}"/>
              </a:ext>
            </a:extLst>
          </p:cNvPr>
          <p:cNvSpPr/>
          <p:nvPr/>
        </p:nvSpPr>
        <p:spPr>
          <a:xfrm>
            <a:off x="4685125" y="3990760"/>
            <a:ext cx="1313992" cy="987515"/>
          </a:xfrm>
          <a:custGeom>
            <a:avLst/>
            <a:gdLst>
              <a:gd name="connsiteX0" fmla="*/ 0 w 1313992"/>
              <a:gd name="connsiteY0" fmla="*/ 253737 h 987514"/>
              <a:gd name="connsiteX1" fmla="*/ 656135 w 1313992"/>
              <a:gd name="connsiteY1" fmla="*/ 253737 h 987514"/>
              <a:gd name="connsiteX2" fmla="*/ 509551 w 1313992"/>
              <a:gd name="connsiteY2" fmla="*/ 2451 h 987514"/>
              <a:gd name="connsiteX3" fmla="*/ 1312269 w 1313992"/>
              <a:gd name="connsiteY3" fmla="*/ 428240 h 987514"/>
              <a:gd name="connsiteX4" fmla="*/ 725936 w 1313992"/>
              <a:gd name="connsiteY4" fmla="*/ 979672 h 987514"/>
              <a:gd name="connsiteX5" fmla="*/ 823658 w 1313992"/>
              <a:gd name="connsiteY5" fmla="*/ 749327 h 987514"/>
              <a:gd name="connsiteX6" fmla="*/ 62822 w 1313992"/>
              <a:gd name="connsiteY6" fmla="*/ 693486 h 9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13992" h="987514">
                <a:moveTo>
                  <a:pt x="0" y="253737"/>
                </a:moveTo>
                <a:cubicBezTo>
                  <a:pt x="285605" y="274677"/>
                  <a:pt x="571210" y="295618"/>
                  <a:pt x="656135" y="253737"/>
                </a:cubicBezTo>
                <a:cubicBezTo>
                  <a:pt x="741060" y="211856"/>
                  <a:pt x="400195" y="-26633"/>
                  <a:pt x="509551" y="2451"/>
                </a:cubicBezTo>
                <a:cubicBezTo>
                  <a:pt x="618907" y="31535"/>
                  <a:pt x="1276205" y="265370"/>
                  <a:pt x="1312269" y="428240"/>
                </a:cubicBezTo>
                <a:cubicBezTo>
                  <a:pt x="1348333" y="591110"/>
                  <a:pt x="807371" y="926157"/>
                  <a:pt x="725936" y="979672"/>
                </a:cubicBezTo>
                <a:cubicBezTo>
                  <a:pt x="644501" y="1033187"/>
                  <a:pt x="934177" y="797025"/>
                  <a:pt x="823658" y="749327"/>
                </a:cubicBezTo>
                <a:cubicBezTo>
                  <a:pt x="713139" y="701629"/>
                  <a:pt x="387980" y="697557"/>
                  <a:pt x="62822" y="693486"/>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Freeform 28">
            <a:extLst>
              <a:ext uri="{FF2B5EF4-FFF2-40B4-BE49-F238E27FC236}">
                <a16:creationId xmlns:a16="http://schemas.microsoft.com/office/drawing/2014/main" id="{5D5358CD-54C2-3400-8B84-1A53BF4E9B55}"/>
              </a:ext>
            </a:extLst>
          </p:cNvPr>
          <p:cNvSpPr/>
          <p:nvPr/>
        </p:nvSpPr>
        <p:spPr>
          <a:xfrm>
            <a:off x="6483633" y="3552241"/>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Freeform 29">
            <a:extLst>
              <a:ext uri="{FF2B5EF4-FFF2-40B4-BE49-F238E27FC236}">
                <a16:creationId xmlns:a16="http://schemas.microsoft.com/office/drawing/2014/main" id="{A06C17BE-685E-6EF7-7183-2C0A95AF20C7}"/>
              </a:ext>
            </a:extLst>
          </p:cNvPr>
          <p:cNvSpPr/>
          <p:nvPr/>
        </p:nvSpPr>
        <p:spPr>
          <a:xfrm>
            <a:off x="7722349" y="3489845"/>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TextBox 30">
            <a:extLst>
              <a:ext uri="{FF2B5EF4-FFF2-40B4-BE49-F238E27FC236}">
                <a16:creationId xmlns:a16="http://schemas.microsoft.com/office/drawing/2014/main" id="{2A8B6DBC-A41C-BC67-EA4D-F78EA0540F1E}"/>
              </a:ext>
            </a:extLst>
          </p:cNvPr>
          <p:cNvSpPr txBox="1"/>
          <p:nvPr/>
        </p:nvSpPr>
        <p:spPr>
          <a:xfrm>
            <a:off x="6808837" y="5499973"/>
            <a:ext cx="514885" cy="369332"/>
          </a:xfrm>
          <a:prstGeom prst="rect">
            <a:avLst/>
          </a:prstGeom>
          <a:noFill/>
        </p:spPr>
        <p:txBody>
          <a:bodyPr wrap="none" rtlCol="0">
            <a:spAutoFit/>
          </a:bodyPr>
          <a:lstStyle/>
          <a:p>
            <a:r>
              <a:rPr lang="en-AU" b="1">
                <a:latin typeface="Max's Handwritin" pitchFamily="2" charset="0"/>
              </a:rPr>
              <a:t>media</a:t>
            </a:r>
          </a:p>
        </p:txBody>
      </p:sp>
      <p:sp>
        <p:nvSpPr>
          <p:cNvPr id="32" name="TextBox 31">
            <a:extLst>
              <a:ext uri="{FF2B5EF4-FFF2-40B4-BE49-F238E27FC236}">
                <a16:creationId xmlns:a16="http://schemas.microsoft.com/office/drawing/2014/main" id="{3F4142C8-AB0A-8988-070D-D82557587E81}"/>
              </a:ext>
            </a:extLst>
          </p:cNvPr>
          <p:cNvSpPr txBox="1"/>
          <p:nvPr/>
        </p:nvSpPr>
        <p:spPr>
          <a:xfrm>
            <a:off x="6648720" y="5212733"/>
            <a:ext cx="744114" cy="369332"/>
          </a:xfrm>
          <a:prstGeom prst="rect">
            <a:avLst/>
          </a:prstGeom>
          <a:noFill/>
        </p:spPr>
        <p:txBody>
          <a:bodyPr wrap="none" rtlCol="0">
            <a:spAutoFit/>
          </a:bodyPr>
          <a:lstStyle/>
          <a:p>
            <a:r>
              <a:rPr lang="en-AU" b="1">
                <a:solidFill>
                  <a:srgbClr val="FF0000"/>
                </a:solidFill>
                <a:latin typeface="Max's Handwritin" pitchFamily="2" charset="0"/>
              </a:rPr>
              <a:t>network</a:t>
            </a:r>
          </a:p>
        </p:txBody>
      </p:sp>
      <p:sp>
        <p:nvSpPr>
          <p:cNvPr id="33" name="TextBox 32">
            <a:extLst>
              <a:ext uri="{FF2B5EF4-FFF2-40B4-BE49-F238E27FC236}">
                <a16:creationId xmlns:a16="http://schemas.microsoft.com/office/drawing/2014/main" id="{20046B45-5569-C14F-D458-7EB314CB6428}"/>
              </a:ext>
            </a:extLst>
          </p:cNvPr>
          <p:cNvSpPr txBox="1"/>
          <p:nvPr/>
        </p:nvSpPr>
        <p:spPr>
          <a:xfrm>
            <a:off x="6534456" y="4950977"/>
            <a:ext cx="1175322" cy="369332"/>
          </a:xfrm>
          <a:prstGeom prst="rect">
            <a:avLst/>
          </a:prstGeom>
          <a:noFill/>
        </p:spPr>
        <p:txBody>
          <a:bodyPr wrap="none" rtlCol="0">
            <a:spAutoFit/>
          </a:bodyPr>
          <a:lstStyle/>
          <a:p>
            <a:r>
              <a:rPr lang="en-AU" b="1">
                <a:solidFill>
                  <a:schemeClr val="accent1">
                    <a:lumMod val="75000"/>
                  </a:schemeClr>
                </a:solidFill>
                <a:latin typeface="Max's Handwritin" pitchFamily="2" charset="0"/>
              </a:rPr>
              <a:t>UDP Transport</a:t>
            </a:r>
          </a:p>
        </p:txBody>
      </p:sp>
      <p:sp>
        <p:nvSpPr>
          <p:cNvPr id="34" name="TextBox 33">
            <a:extLst>
              <a:ext uri="{FF2B5EF4-FFF2-40B4-BE49-F238E27FC236}">
                <a16:creationId xmlns:a16="http://schemas.microsoft.com/office/drawing/2014/main" id="{6CA42984-B28B-A846-BD18-14CD42B86E90}"/>
              </a:ext>
            </a:extLst>
          </p:cNvPr>
          <p:cNvSpPr txBox="1"/>
          <p:nvPr/>
        </p:nvSpPr>
        <p:spPr>
          <a:xfrm>
            <a:off x="6579657" y="3569145"/>
            <a:ext cx="917239" cy="707886"/>
          </a:xfrm>
          <a:prstGeom prst="rect">
            <a:avLst/>
          </a:prstGeom>
          <a:noFill/>
        </p:spPr>
        <p:txBody>
          <a:bodyPr wrap="none" rtlCol="0">
            <a:spAutoFit/>
          </a:bodyPr>
          <a:lstStyle/>
          <a:p>
            <a:r>
              <a:rPr lang="en-AU" sz="4000" b="1">
                <a:solidFill>
                  <a:schemeClr val="accent6">
                    <a:lumMod val="75000"/>
                  </a:schemeClr>
                </a:solidFill>
                <a:latin typeface="Max's Handwritin" pitchFamily="2" charset="0"/>
              </a:rPr>
              <a:t>apps</a:t>
            </a:r>
          </a:p>
        </p:txBody>
      </p:sp>
      <p:sp>
        <p:nvSpPr>
          <p:cNvPr id="35" name="Freeform 34">
            <a:extLst>
              <a:ext uri="{FF2B5EF4-FFF2-40B4-BE49-F238E27FC236}">
                <a16:creationId xmlns:a16="http://schemas.microsoft.com/office/drawing/2014/main" id="{0AB48675-8FDA-CFAF-DBA5-4C6A5F72D9BB}"/>
              </a:ext>
            </a:extLst>
          </p:cNvPr>
          <p:cNvSpPr/>
          <p:nvPr/>
        </p:nvSpPr>
        <p:spPr>
          <a:xfrm>
            <a:off x="6580489" y="3515640"/>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Freeform 35">
            <a:extLst>
              <a:ext uri="{FF2B5EF4-FFF2-40B4-BE49-F238E27FC236}">
                <a16:creationId xmlns:a16="http://schemas.microsoft.com/office/drawing/2014/main" id="{712BD226-DA76-76D3-1240-6C581E3CAC99}"/>
              </a:ext>
            </a:extLst>
          </p:cNvPr>
          <p:cNvSpPr/>
          <p:nvPr/>
        </p:nvSpPr>
        <p:spPr>
          <a:xfrm>
            <a:off x="6608411" y="4960675"/>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7" name="Freeform 36">
            <a:extLst>
              <a:ext uri="{FF2B5EF4-FFF2-40B4-BE49-F238E27FC236}">
                <a16:creationId xmlns:a16="http://schemas.microsoft.com/office/drawing/2014/main" id="{D7B5C2F7-FDFB-829B-FCE9-BDD9185845E2}"/>
              </a:ext>
            </a:extLst>
          </p:cNvPr>
          <p:cNvSpPr/>
          <p:nvPr/>
        </p:nvSpPr>
        <p:spPr>
          <a:xfrm>
            <a:off x="6600509" y="5288207"/>
            <a:ext cx="956281" cy="38259"/>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8" name="Freeform 37">
            <a:extLst>
              <a:ext uri="{FF2B5EF4-FFF2-40B4-BE49-F238E27FC236}">
                <a16:creationId xmlns:a16="http://schemas.microsoft.com/office/drawing/2014/main" id="{E315DE95-B942-D485-6F17-BD674A717D92}"/>
              </a:ext>
            </a:extLst>
          </p:cNvPr>
          <p:cNvSpPr/>
          <p:nvPr/>
        </p:nvSpPr>
        <p:spPr>
          <a:xfrm>
            <a:off x="6524649" y="5526720"/>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Freeform 38">
            <a:extLst>
              <a:ext uri="{FF2B5EF4-FFF2-40B4-BE49-F238E27FC236}">
                <a16:creationId xmlns:a16="http://schemas.microsoft.com/office/drawing/2014/main" id="{79E3CD0A-5A15-1AC4-A917-A524A72A1266}"/>
              </a:ext>
            </a:extLst>
          </p:cNvPr>
          <p:cNvSpPr/>
          <p:nvPr/>
        </p:nvSpPr>
        <p:spPr>
          <a:xfrm>
            <a:off x="6517669" y="5812976"/>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0" name="TextBox 39">
            <a:extLst>
              <a:ext uri="{FF2B5EF4-FFF2-40B4-BE49-F238E27FC236}">
                <a16:creationId xmlns:a16="http://schemas.microsoft.com/office/drawing/2014/main" id="{A8097D65-368A-42EF-7974-868C5F80B5CF}"/>
              </a:ext>
            </a:extLst>
          </p:cNvPr>
          <p:cNvSpPr txBox="1"/>
          <p:nvPr/>
        </p:nvSpPr>
        <p:spPr>
          <a:xfrm>
            <a:off x="6677107" y="4315200"/>
            <a:ext cx="825867" cy="577466"/>
          </a:xfrm>
          <a:prstGeom prst="rect">
            <a:avLst/>
          </a:prstGeom>
          <a:noFill/>
        </p:spPr>
        <p:txBody>
          <a:bodyPr wrap="none" rtlCol="0">
            <a:spAutoFit/>
          </a:bodyPr>
          <a:lstStyle/>
          <a:p>
            <a:r>
              <a:rPr lang="en-AU" sz="1051" b="1">
                <a:solidFill>
                  <a:schemeClr val="accent1">
                    <a:lumMod val="75000"/>
                  </a:schemeClr>
                </a:solidFill>
                <a:latin typeface="Max's Handwritin" pitchFamily="2" charset="0"/>
              </a:rPr>
              <a:t>Internal</a:t>
            </a:r>
          </a:p>
          <a:p>
            <a:r>
              <a:rPr lang="en-AU" sz="1051" b="1">
                <a:solidFill>
                  <a:schemeClr val="accent1">
                    <a:lumMod val="75000"/>
                  </a:schemeClr>
                </a:solidFill>
                <a:latin typeface="Max's Handwritin" pitchFamily="2" charset="0"/>
              </a:rPr>
              <a:t>Transport + </a:t>
            </a:r>
          </a:p>
          <a:p>
            <a:r>
              <a:rPr lang="en-AU" sz="1051" b="1">
                <a:solidFill>
                  <a:schemeClr val="accent1">
                    <a:lumMod val="75000"/>
                  </a:schemeClr>
                </a:solidFill>
                <a:latin typeface="Max's Handwritin" pitchFamily="2" charset="0"/>
              </a:rPr>
              <a:t>session security</a:t>
            </a:r>
          </a:p>
        </p:txBody>
      </p:sp>
      <p:sp>
        <p:nvSpPr>
          <p:cNvPr id="41" name="TextBox 40">
            <a:extLst>
              <a:ext uri="{FF2B5EF4-FFF2-40B4-BE49-F238E27FC236}">
                <a16:creationId xmlns:a16="http://schemas.microsoft.com/office/drawing/2014/main" id="{1F6BEDA0-3DB8-8777-D90B-5BB78B826BC7}"/>
              </a:ext>
            </a:extLst>
          </p:cNvPr>
          <p:cNvSpPr txBox="1"/>
          <p:nvPr/>
        </p:nvSpPr>
        <p:spPr>
          <a:xfrm>
            <a:off x="5667693" y="3537648"/>
            <a:ext cx="728084" cy="707886"/>
          </a:xfrm>
          <a:prstGeom prst="rect">
            <a:avLst/>
          </a:prstGeom>
          <a:noFill/>
        </p:spPr>
        <p:txBody>
          <a:bodyPr wrap="none" rtlCol="0">
            <a:spAutoFit/>
          </a:bodyPr>
          <a:lstStyle/>
          <a:p>
            <a:r>
              <a:rPr lang="en-AU" sz="4000" b="1">
                <a:solidFill>
                  <a:schemeClr val="accent6">
                    <a:lumMod val="75000"/>
                  </a:schemeClr>
                </a:solidFill>
                <a:latin typeface="Max's Handwritin" pitchFamily="2" charset="0"/>
              </a:rPr>
              <a:t>$$$</a:t>
            </a:r>
          </a:p>
        </p:txBody>
      </p:sp>
      <p:sp>
        <p:nvSpPr>
          <p:cNvPr id="42" name="TextBox 41">
            <a:extLst>
              <a:ext uri="{FF2B5EF4-FFF2-40B4-BE49-F238E27FC236}">
                <a16:creationId xmlns:a16="http://schemas.microsoft.com/office/drawing/2014/main" id="{32DFEE70-1C1A-1571-5EE0-0A91A703D744}"/>
              </a:ext>
            </a:extLst>
          </p:cNvPr>
          <p:cNvSpPr txBox="1"/>
          <p:nvPr/>
        </p:nvSpPr>
        <p:spPr>
          <a:xfrm>
            <a:off x="7979758" y="4221746"/>
            <a:ext cx="2098651" cy="646331"/>
          </a:xfrm>
          <a:prstGeom prst="rect">
            <a:avLst/>
          </a:prstGeom>
          <a:noFill/>
        </p:spPr>
        <p:txBody>
          <a:bodyPr wrap="none" rtlCol="0">
            <a:spAutoFit/>
          </a:bodyPr>
          <a:lstStyle/>
          <a:p>
            <a:r>
              <a:rPr lang="en-AU" b="1">
                <a:latin typeface="Max's Handwritin" pitchFamily="2" charset="0"/>
              </a:rPr>
              <a:t>QUIC and value transform </a:t>
            </a:r>
          </a:p>
          <a:p>
            <a:r>
              <a:rPr lang="en-AU" b="1">
                <a:latin typeface="Max's Handwritin" pitchFamily="2" charset="0"/>
              </a:rPr>
              <a:t>in the network stack</a:t>
            </a:r>
          </a:p>
        </p:txBody>
      </p:sp>
      <p:sp>
        <p:nvSpPr>
          <p:cNvPr id="43" name="TextBox 42">
            <a:extLst>
              <a:ext uri="{FF2B5EF4-FFF2-40B4-BE49-F238E27FC236}">
                <a16:creationId xmlns:a16="http://schemas.microsoft.com/office/drawing/2014/main" id="{11D50B34-9A59-F901-59A2-FB629F812B7C}"/>
              </a:ext>
            </a:extLst>
          </p:cNvPr>
          <p:cNvSpPr txBox="1"/>
          <p:nvPr/>
        </p:nvSpPr>
        <p:spPr>
          <a:xfrm>
            <a:off x="1982610" y="4616305"/>
            <a:ext cx="646331" cy="646331"/>
          </a:xfrm>
          <a:prstGeom prst="rect">
            <a:avLst/>
          </a:prstGeom>
          <a:noFill/>
        </p:spPr>
        <p:txBody>
          <a:bodyPr wrap="none" rtlCol="0">
            <a:spAutoFit/>
          </a:bodyPr>
          <a:lstStyle/>
          <a:p>
            <a:r>
              <a:rPr lang="en-AU" sz="3600" b="1">
                <a:solidFill>
                  <a:srgbClr val="FF0000"/>
                </a:solidFill>
                <a:latin typeface="Max's Handwritin" pitchFamily="2" charset="0"/>
              </a:rPr>
              <a:t>$$$</a:t>
            </a:r>
          </a:p>
        </p:txBody>
      </p:sp>
      <p:sp>
        <p:nvSpPr>
          <p:cNvPr id="4" name="TextBox 3">
            <a:extLst>
              <a:ext uri="{FF2B5EF4-FFF2-40B4-BE49-F238E27FC236}">
                <a16:creationId xmlns:a16="http://schemas.microsoft.com/office/drawing/2014/main" id="{9AF1922B-0373-A01B-9E6E-970BA5A9DE99}"/>
              </a:ext>
            </a:extLst>
          </p:cNvPr>
          <p:cNvSpPr txBox="1"/>
          <p:nvPr/>
        </p:nvSpPr>
        <p:spPr>
          <a:xfrm>
            <a:off x="3157294" y="5854439"/>
            <a:ext cx="814003"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60959" tIns="60959" rIns="60959" bIns="60959" numCol="1" spcCol="38100" rtlCol="0" anchor="t">
            <a:spAutoFit/>
          </a:bodyPr>
          <a:lstStyle/>
          <a:p>
            <a:pPr defTabSz="1219170" hangingPunct="0"/>
            <a:r>
              <a:rPr lang="en-AU" sz="1600" dirty="0">
                <a:solidFill>
                  <a:srgbClr val="000000"/>
                </a:solidFill>
                <a:latin typeface="AhnbergHand" pitchFamily="2" charset="0"/>
                <a:sym typeface="Arial"/>
              </a:rPr>
              <a:t>1990’s</a:t>
            </a:r>
            <a:endParaRPr lang="en-AU" sz="2400" dirty="0">
              <a:solidFill>
                <a:srgbClr val="000000"/>
              </a:solidFill>
              <a:latin typeface="AhnbergHand" pitchFamily="2" charset="0"/>
              <a:sym typeface="Arial"/>
            </a:endParaRPr>
          </a:p>
        </p:txBody>
      </p:sp>
      <p:sp>
        <p:nvSpPr>
          <p:cNvPr id="5" name="TextBox 4">
            <a:extLst>
              <a:ext uri="{FF2B5EF4-FFF2-40B4-BE49-F238E27FC236}">
                <a16:creationId xmlns:a16="http://schemas.microsoft.com/office/drawing/2014/main" id="{A938E9D6-1B41-016D-74FD-1C1184F55A73}"/>
              </a:ext>
            </a:extLst>
          </p:cNvPr>
          <p:cNvSpPr txBox="1"/>
          <p:nvPr/>
        </p:nvSpPr>
        <p:spPr>
          <a:xfrm>
            <a:off x="6663653" y="5900083"/>
            <a:ext cx="90537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60959" tIns="60959" rIns="60959" bIns="60959" numCol="1" spcCol="38100" rtlCol="0" anchor="t">
            <a:spAutoFit/>
          </a:bodyPr>
          <a:lstStyle/>
          <a:p>
            <a:pPr defTabSz="1219170" hangingPunct="0"/>
            <a:r>
              <a:rPr lang="en-AU" sz="1600" dirty="0">
                <a:latin typeface="AhnbergHand" pitchFamily="2" charset="0"/>
              </a:rPr>
              <a:t>202</a:t>
            </a:r>
            <a:r>
              <a:rPr lang="en-AU" sz="1600" dirty="0">
                <a:solidFill>
                  <a:srgbClr val="000000"/>
                </a:solidFill>
                <a:latin typeface="AhnbergHand" pitchFamily="2" charset="0"/>
                <a:sym typeface="Arial"/>
              </a:rPr>
              <a:t>0’s</a:t>
            </a:r>
            <a:endParaRPr lang="en-AU" sz="2400" dirty="0">
              <a:solidFill>
                <a:srgbClr val="000000"/>
              </a:solidFill>
              <a:latin typeface="AhnbergHand" pitchFamily="2" charset="0"/>
              <a:sym typeface="Arial"/>
            </a:endParaRPr>
          </a:p>
        </p:txBody>
      </p:sp>
    </p:spTree>
    <p:extLst>
      <p:ext uri="{BB962C8B-B14F-4D97-AF65-F5344CB8AC3E}">
        <p14:creationId xmlns:p14="http://schemas.microsoft.com/office/powerpoint/2010/main" val="258881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78219-853D-D5A3-0EB2-38C12A7025DA}"/>
              </a:ext>
            </a:extLst>
          </p:cNvPr>
          <p:cNvSpPr>
            <a:spLocks noGrp="1"/>
          </p:cNvSpPr>
          <p:nvPr>
            <p:ph type="title"/>
          </p:nvPr>
        </p:nvSpPr>
        <p:spPr/>
        <p:txBody>
          <a:bodyPr/>
          <a:lstStyle/>
          <a:p>
            <a:r>
              <a:rPr lang="en-US"/>
              <a:t>Internet Economics</a:t>
            </a:r>
          </a:p>
        </p:txBody>
      </p:sp>
      <p:sp>
        <p:nvSpPr>
          <p:cNvPr id="3" name="Content Placeholder 2">
            <a:extLst>
              <a:ext uri="{FF2B5EF4-FFF2-40B4-BE49-F238E27FC236}">
                <a16:creationId xmlns:a16="http://schemas.microsoft.com/office/drawing/2014/main" id="{0504F403-0822-7292-30A8-4BACDD17F18D}"/>
              </a:ext>
            </a:extLst>
          </p:cNvPr>
          <p:cNvSpPr>
            <a:spLocks noGrp="1"/>
          </p:cNvSpPr>
          <p:nvPr>
            <p:ph idx="1"/>
          </p:nvPr>
        </p:nvSpPr>
        <p:spPr/>
        <p:txBody>
          <a:bodyPr>
            <a:normAutofit/>
          </a:bodyPr>
          <a:lstStyle/>
          <a:p>
            <a:r>
              <a:rPr lang="en-US" dirty="0"/>
              <a:t>The economic picture of the last 2 decades of the Internet is the shift of value UP the protocol stack</a:t>
            </a:r>
          </a:p>
          <a:p>
            <a:r>
              <a:rPr lang="en-US" dirty="0"/>
              <a:t>The “value” of the Internet now lies in content and services, and the application frameworks that deliver them</a:t>
            </a:r>
          </a:p>
          <a:p>
            <a:r>
              <a:rPr lang="en-US" dirty="0"/>
              <a:t>Applications are now taking over many of the roles that were performed by the lower layers of the protocol stack</a:t>
            </a:r>
          </a:p>
          <a:p>
            <a:pPr lvl="1"/>
            <a:r>
              <a:rPr lang="en-US" dirty="0"/>
              <a:t>QUIC is a good example of moving transport, flow control, and session integrity up from the common platform into the application itself</a:t>
            </a:r>
          </a:p>
          <a:p>
            <a:r>
              <a:rPr lang="en-US" dirty="0"/>
              <a:t>The lowers layers of the stack, including common infrastructure services, are being </a:t>
            </a:r>
            <a:r>
              <a:rPr lang="en-US" b="1" dirty="0"/>
              <a:t>commoditized</a:t>
            </a:r>
            <a:r>
              <a:rPr lang="en-US" dirty="0"/>
              <a:t> and </a:t>
            </a:r>
            <a:r>
              <a:rPr lang="en-US" b="1" dirty="0"/>
              <a:t>stripped of intrinsic value</a:t>
            </a:r>
          </a:p>
        </p:txBody>
      </p:sp>
    </p:spTree>
    <p:extLst>
      <p:ext uri="{BB962C8B-B14F-4D97-AF65-F5344CB8AC3E}">
        <p14:creationId xmlns:p14="http://schemas.microsoft.com/office/powerpoint/2010/main" val="500996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8A0A5-8C6F-2922-BAC5-520D08C5D0F5}"/>
              </a:ext>
            </a:extLst>
          </p:cNvPr>
          <p:cNvSpPr>
            <a:spLocks noGrp="1"/>
          </p:cNvSpPr>
          <p:nvPr>
            <p:ph type="title"/>
          </p:nvPr>
        </p:nvSpPr>
        <p:spPr/>
        <p:txBody>
          <a:bodyPr/>
          <a:lstStyle/>
          <a:p>
            <a:r>
              <a:rPr lang="en-US"/>
              <a:t>What does this mean?</a:t>
            </a:r>
          </a:p>
        </p:txBody>
      </p:sp>
      <p:sp>
        <p:nvSpPr>
          <p:cNvPr id="3" name="Content Placeholder 2">
            <a:extLst>
              <a:ext uri="{FF2B5EF4-FFF2-40B4-BE49-F238E27FC236}">
                <a16:creationId xmlns:a16="http://schemas.microsoft.com/office/drawing/2014/main" id="{04EAC7AD-A58A-019C-6ED2-2E100599CF4A}"/>
              </a:ext>
            </a:extLst>
          </p:cNvPr>
          <p:cNvSpPr>
            <a:spLocks noGrp="1"/>
          </p:cNvSpPr>
          <p:nvPr>
            <p:ph idx="1"/>
          </p:nvPr>
        </p:nvSpPr>
        <p:spPr/>
        <p:txBody>
          <a:bodyPr>
            <a:normAutofit/>
          </a:bodyPr>
          <a:lstStyle/>
          <a:p>
            <a:r>
              <a:rPr lang="en-AU" dirty="0"/>
              <a:t>The relationship between applications, hosts and networks has soured into mutual distrust and suspicion</a:t>
            </a:r>
          </a:p>
          <a:p>
            <a:r>
              <a:rPr lang="en-AU" dirty="0"/>
              <a:t>The application now defends its integrity by wrapping up as much of the service transaction with encryption and indirection, and performing service authentication directly within the application</a:t>
            </a:r>
          </a:p>
          <a:p>
            <a:pPr lvl="1"/>
            <a:r>
              <a:rPr lang="en-AU" dirty="0"/>
              <a:t>QUIC (and MASQUE) is a visible part of this process of wrapping up traffic in encryption and redirection</a:t>
            </a:r>
          </a:p>
          <a:p>
            <a:endParaRPr lang="en-US" dirty="0"/>
          </a:p>
        </p:txBody>
      </p:sp>
    </p:spTree>
    <p:extLst>
      <p:ext uri="{BB962C8B-B14F-4D97-AF65-F5344CB8AC3E}">
        <p14:creationId xmlns:p14="http://schemas.microsoft.com/office/powerpoint/2010/main" val="222472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635A6-646E-DD9F-D38A-353CE814413D}"/>
              </a:ext>
            </a:extLst>
          </p:cNvPr>
          <p:cNvSpPr>
            <a:spLocks noGrp="1"/>
          </p:cNvSpPr>
          <p:nvPr>
            <p:ph type="title"/>
          </p:nvPr>
        </p:nvSpPr>
        <p:spPr/>
        <p:txBody>
          <a:bodyPr>
            <a:normAutofit/>
          </a:bodyPr>
          <a:lstStyle/>
          <a:p>
            <a:r>
              <a:rPr lang="en-AU" dirty="0"/>
              <a:t>Why is Routing Security so hard?</a:t>
            </a:r>
          </a:p>
        </p:txBody>
      </p:sp>
      <p:sp>
        <p:nvSpPr>
          <p:cNvPr id="3" name="Content Placeholder 2">
            <a:extLst>
              <a:ext uri="{FF2B5EF4-FFF2-40B4-BE49-F238E27FC236}">
                <a16:creationId xmlns:a16="http://schemas.microsoft.com/office/drawing/2014/main" id="{F467E45D-0078-5D53-0472-8DE42859C3E9}"/>
              </a:ext>
            </a:extLst>
          </p:cNvPr>
          <p:cNvSpPr>
            <a:spLocks noGrp="1"/>
          </p:cNvSpPr>
          <p:nvPr>
            <p:ph idx="1"/>
          </p:nvPr>
        </p:nvSpPr>
        <p:spPr/>
        <p:txBody>
          <a:bodyPr/>
          <a:lstStyle/>
          <a:p>
            <a:r>
              <a:rPr lang="en-AU" dirty="0"/>
              <a:t>Why is deploying a secure framework for inter-domain routing security so hard?</a:t>
            </a:r>
          </a:p>
          <a:p>
            <a:r>
              <a:rPr lang="en-AU" dirty="0"/>
              <a:t>Why has the effort to define and adopt a framework for a secured routing system taking us decades?</a:t>
            </a:r>
          </a:p>
          <a:p>
            <a:pPr lvl="1"/>
            <a:r>
              <a:rPr lang="en-AU" dirty="0"/>
              <a:t>And we are still a fair distance from completing this work!</a:t>
            </a:r>
          </a:p>
        </p:txBody>
      </p:sp>
    </p:spTree>
    <p:extLst>
      <p:ext uri="{BB962C8B-B14F-4D97-AF65-F5344CB8AC3E}">
        <p14:creationId xmlns:p14="http://schemas.microsoft.com/office/powerpoint/2010/main" val="4116995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8A0A5-8C6F-2922-BAC5-520D08C5D0F5}"/>
              </a:ext>
            </a:extLst>
          </p:cNvPr>
          <p:cNvSpPr>
            <a:spLocks noGrp="1"/>
          </p:cNvSpPr>
          <p:nvPr>
            <p:ph type="title"/>
          </p:nvPr>
        </p:nvSpPr>
        <p:spPr/>
        <p:txBody>
          <a:bodyPr/>
          <a:lstStyle/>
          <a:p>
            <a:r>
              <a:rPr lang="en-US"/>
              <a:t>What does this mean?</a:t>
            </a:r>
          </a:p>
        </p:txBody>
      </p:sp>
      <p:sp>
        <p:nvSpPr>
          <p:cNvPr id="3" name="Content Placeholder 2">
            <a:extLst>
              <a:ext uri="{FF2B5EF4-FFF2-40B4-BE49-F238E27FC236}">
                <a16:creationId xmlns:a16="http://schemas.microsoft.com/office/drawing/2014/main" id="{04EAC7AD-A58A-019C-6ED2-2E100599CF4A}"/>
              </a:ext>
            </a:extLst>
          </p:cNvPr>
          <p:cNvSpPr>
            <a:spLocks noGrp="1"/>
          </p:cNvSpPr>
          <p:nvPr>
            <p:ph idx="1"/>
          </p:nvPr>
        </p:nvSpPr>
        <p:spPr/>
        <p:txBody>
          <a:bodyPr>
            <a:normAutofit/>
          </a:bodyPr>
          <a:lstStyle/>
          <a:p>
            <a:r>
              <a:rPr lang="en-AU" dirty="0"/>
              <a:t>For the network operator there is little left to do at the common infrastructure level, and little money to do it with in any case!</a:t>
            </a:r>
          </a:p>
          <a:p>
            <a:r>
              <a:rPr lang="en-AU" dirty="0"/>
              <a:t>For the infrastructure operator the same story of marginalisation applies</a:t>
            </a:r>
          </a:p>
          <a:p>
            <a:r>
              <a:rPr lang="en-AU" dirty="0"/>
              <a:t>Who is left to invest in infrastructure security?  </a:t>
            </a:r>
          </a:p>
          <a:p>
            <a:r>
              <a:rPr lang="en-AU" dirty="0"/>
              <a:t>And who funds them? </a:t>
            </a:r>
          </a:p>
          <a:p>
            <a:endParaRPr lang="en-US" dirty="0"/>
          </a:p>
        </p:txBody>
      </p:sp>
    </p:spTree>
    <p:extLst>
      <p:ext uri="{BB962C8B-B14F-4D97-AF65-F5344CB8AC3E}">
        <p14:creationId xmlns:p14="http://schemas.microsoft.com/office/powerpoint/2010/main" val="3587837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812DC-BF56-ADFC-EE48-FABD58D5B58D}"/>
              </a:ext>
            </a:extLst>
          </p:cNvPr>
          <p:cNvSpPr>
            <a:spLocks noGrp="1"/>
          </p:cNvSpPr>
          <p:nvPr>
            <p:ph type="title"/>
          </p:nvPr>
        </p:nvSpPr>
        <p:spPr/>
        <p:txBody>
          <a:bodyPr/>
          <a:lstStyle/>
          <a:p>
            <a:r>
              <a:rPr lang="en-US"/>
              <a:t>What should we do?</a:t>
            </a:r>
          </a:p>
        </p:txBody>
      </p:sp>
      <p:sp>
        <p:nvSpPr>
          <p:cNvPr id="3" name="Content Placeholder 2">
            <a:extLst>
              <a:ext uri="{FF2B5EF4-FFF2-40B4-BE49-F238E27FC236}">
                <a16:creationId xmlns:a16="http://schemas.microsoft.com/office/drawing/2014/main" id="{CE13AAE6-2FF3-A307-2861-A8473B75BC18}"/>
              </a:ext>
            </a:extLst>
          </p:cNvPr>
          <p:cNvSpPr>
            <a:spLocks noGrp="1"/>
          </p:cNvSpPr>
          <p:nvPr>
            <p:ph idx="1"/>
          </p:nvPr>
        </p:nvSpPr>
        <p:spPr/>
        <p:txBody>
          <a:bodyPr>
            <a:normAutofit/>
          </a:bodyPr>
          <a:lstStyle/>
          <a:p>
            <a:pPr marL="0" indent="0">
              <a:buNone/>
            </a:pPr>
            <a:r>
              <a:rPr lang="en-US" dirty="0"/>
              <a:t>Should we invest more money and effort into DNSSEC?</a:t>
            </a:r>
          </a:p>
          <a:p>
            <a:pPr lvl="1"/>
            <a:r>
              <a:rPr lang="en-US" dirty="0"/>
              <a:t>Who funds such an effort and where would the funding be directed?</a:t>
            </a:r>
          </a:p>
          <a:p>
            <a:pPr lvl="2"/>
            <a:r>
              <a:rPr lang="en-US" dirty="0"/>
              <a:t>DNSSEC-signing a zone entails higher operational effort by the zone operator - i.e. an increase in cost</a:t>
            </a:r>
          </a:p>
          <a:p>
            <a:pPr lvl="2"/>
            <a:r>
              <a:rPr lang="en-US" dirty="0"/>
              <a:t>Validating a DNSSEC-signed response also invokes higher levels of operational effort on the part of the DNS resolver operator</a:t>
            </a:r>
          </a:p>
          <a:p>
            <a:pPr lvl="1"/>
            <a:r>
              <a:rPr lang="en-US" dirty="0"/>
              <a:t>Or is this a case of misdirected effort with an assumption of funding that simply does not exist in the first place?</a:t>
            </a:r>
          </a:p>
          <a:p>
            <a:pPr marL="0" indent="0">
              <a:buNone/>
            </a:pPr>
            <a:endParaRPr lang="en-US" dirty="0"/>
          </a:p>
        </p:txBody>
      </p:sp>
    </p:spTree>
    <p:extLst>
      <p:ext uri="{BB962C8B-B14F-4D97-AF65-F5344CB8AC3E}">
        <p14:creationId xmlns:p14="http://schemas.microsoft.com/office/powerpoint/2010/main" val="2902756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812DC-BF56-ADFC-EE48-FABD58D5B58D}"/>
              </a:ext>
            </a:extLst>
          </p:cNvPr>
          <p:cNvSpPr>
            <a:spLocks noGrp="1"/>
          </p:cNvSpPr>
          <p:nvPr>
            <p:ph type="title"/>
          </p:nvPr>
        </p:nvSpPr>
        <p:spPr/>
        <p:txBody>
          <a:bodyPr/>
          <a:lstStyle/>
          <a:p>
            <a:r>
              <a:rPr lang="en-US"/>
              <a:t>What should we do?</a:t>
            </a:r>
          </a:p>
        </p:txBody>
      </p:sp>
      <p:sp>
        <p:nvSpPr>
          <p:cNvPr id="3" name="Content Placeholder 2">
            <a:extLst>
              <a:ext uri="{FF2B5EF4-FFF2-40B4-BE49-F238E27FC236}">
                <a16:creationId xmlns:a16="http://schemas.microsoft.com/office/drawing/2014/main" id="{CE13AAE6-2FF3-A307-2861-A8473B75BC18}"/>
              </a:ext>
            </a:extLst>
          </p:cNvPr>
          <p:cNvSpPr>
            <a:spLocks noGrp="1"/>
          </p:cNvSpPr>
          <p:nvPr>
            <p:ph idx="1"/>
          </p:nvPr>
        </p:nvSpPr>
        <p:spPr/>
        <p:txBody>
          <a:bodyPr>
            <a:normAutofit/>
          </a:bodyPr>
          <a:lstStyle/>
          <a:p>
            <a:pPr marL="0" indent="0">
              <a:buNone/>
            </a:pPr>
            <a:r>
              <a:rPr lang="en-US" dirty="0"/>
              <a:t>Invest more money and effort into the routing space and push for universal deployment of BGPSEC?</a:t>
            </a:r>
          </a:p>
          <a:p>
            <a:pPr lvl="1"/>
            <a:r>
              <a:rPr lang="en-US" dirty="0"/>
              <a:t>Who funds such an effort and where would the funding be directed?</a:t>
            </a:r>
          </a:p>
          <a:p>
            <a:pPr lvl="1"/>
            <a:r>
              <a:rPr lang="en-US" dirty="0"/>
              <a:t>Should we even care about routing security at all when most CDNs are now adjacent to most of the Internet user access networks?</a:t>
            </a:r>
          </a:p>
          <a:p>
            <a:pPr lvl="2"/>
            <a:r>
              <a:rPr lang="en-US" dirty="0"/>
              <a:t>Most content and service delivery in today’s Internet is NOT routed!</a:t>
            </a:r>
          </a:p>
          <a:p>
            <a:pPr lvl="1"/>
            <a:r>
              <a:rPr lang="en-US" dirty="0"/>
              <a:t>What are we trying to protect here in routing security and who has an economic interest in the outcomes of such measures?</a:t>
            </a:r>
          </a:p>
          <a:p>
            <a:pPr lvl="2"/>
            <a:r>
              <a:rPr lang="en-US" dirty="0"/>
              <a:t>Or is TLS doing an adequate job for content and service operators?</a:t>
            </a:r>
          </a:p>
          <a:p>
            <a:pPr marL="0" indent="0">
              <a:buNone/>
            </a:pPr>
            <a:endParaRPr lang="en-US" dirty="0"/>
          </a:p>
        </p:txBody>
      </p:sp>
    </p:spTree>
    <p:extLst>
      <p:ext uri="{BB962C8B-B14F-4D97-AF65-F5344CB8AC3E}">
        <p14:creationId xmlns:p14="http://schemas.microsoft.com/office/powerpoint/2010/main" val="4562875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19326-D8CE-AA47-5EB5-193E5576FF63}"/>
              </a:ext>
            </a:extLst>
          </p:cNvPr>
          <p:cNvSpPr>
            <a:spLocks noGrp="1"/>
          </p:cNvSpPr>
          <p:nvPr>
            <p:ph type="title"/>
          </p:nvPr>
        </p:nvSpPr>
        <p:spPr/>
        <p:txBody>
          <a:bodyPr/>
          <a:lstStyle/>
          <a:p>
            <a:r>
              <a:rPr lang="en-US"/>
              <a:t>Perhaps that’s too extreme</a:t>
            </a:r>
          </a:p>
        </p:txBody>
      </p:sp>
      <p:sp>
        <p:nvSpPr>
          <p:cNvPr id="3" name="Content Placeholder 2">
            <a:extLst>
              <a:ext uri="{FF2B5EF4-FFF2-40B4-BE49-F238E27FC236}">
                <a16:creationId xmlns:a16="http://schemas.microsoft.com/office/drawing/2014/main" id="{5C5002C4-C811-3D24-4457-3580CEA1B727}"/>
              </a:ext>
            </a:extLst>
          </p:cNvPr>
          <p:cNvSpPr>
            <a:spLocks noGrp="1"/>
          </p:cNvSpPr>
          <p:nvPr>
            <p:ph idx="1"/>
          </p:nvPr>
        </p:nvSpPr>
        <p:spPr/>
        <p:txBody>
          <a:bodyPr/>
          <a:lstStyle/>
          <a:p>
            <a:pPr marL="0" indent="0">
              <a:buNone/>
            </a:pPr>
            <a:r>
              <a:rPr lang="en-US"/>
              <a:t>Let’s try and rephrase the problem statement…</a:t>
            </a:r>
          </a:p>
          <a:p>
            <a:pPr marL="0" indent="0">
              <a:buNone/>
            </a:pPr>
            <a:endParaRPr lang="en-US"/>
          </a:p>
        </p:txBody>
      </p:sp>
    </p:spTree>
    <p:extLst>
      <p:ext uri="{BB962C8B-B14F-4D97-AF65-F5344CB8AC3E}">
        <p14:creationId xmlns:p14="http://schemas.microsoft.com/office/powerpoint/2010/main" val="9608253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19326-D8CE-AA47-5EB5-193E5576FF63}"/>
              </a:ext>
            </a:extLst>
          </p:cNvPr>
          <p:cNvSpPr>
            <a:spLocks noGrp="1"/>
          </p:cNvSpPr>
          <p:nvPr>
            <p:ph type="title"/>
          </p:nvPr>
        </p:nvSpPr>
        <p:spPr/>
        <p:txBody>
          <a:bodyPr/>
          <a:lstStyle/>
          <a:p>
            <a:r>
              <a:rPr lang="en-US"/>
              <a:t>Improving the situation</a:t>
            </a:r>
          </a:p>
        </p:txBody>
      </p:sp>
      <p:sp>
        <p:nvSpPr>
          <p:cNvPr id="3" name="Content Placeholder 2">
            <a:extLst>
              <a:ext uri="{FF2B5EF4-FFF2-40B4-BE49-F238E27FC236}">
                <a16:creationId xmlns:a16="http://schemas.microsoft.com/office/drawing/2014/main" id="{5C5002C4-C811-3D24-4457-3580CEA1B727}"/>
              </a:ext>
            </a:extLst>
          </p:cNvPr>
          <p:cNvSpPr>
            <a:spLocks noGrp="1"/>
          </p:cNvSpPr>
          <p:nvPr>
            <p:ph idx="1"/>
          </p:nvPr>
        </p:nvSpPr>
        <p:spPr/>
        <p:txBody>
          <a:bodyPr>
            <a:normAutofit/>
          </a:bodyPr>
          <a:lstStyle/>
          <a:p>
            <a:pPr marL="0" indent="0">
              <a:buNone/>
            </a:pPr>
            <a:r>
              <a:rPr lang="en-US" dirty="0"/>
              <a:t>How can applications improve the assurance of the authenticity of the content and services that they access</a:t>
            </a:r>
          </a:p>
          <a:p>
            <a:pPr lvl="1"/>
            <a:r>
              <a:rPr lang="en-US" dirty="0"/>
              <a:t>Third-Party CAs are the weak point of the entire TLS architecture – can we use a DNSSEC-like rooted trust hierarchy to remove the inherent vulnerability of so many trust points?</a:t>
            </a:r>
          </a:p>
          <a:p>
            <a:pPr lvl="1"/>
            <a:r>
              <a:rPr lang="en-US" dirty="0"/>
              <a:t>Should we make more use of obfuscation approaches such as MASQUE to make more use of “semi-trusted” intermediaries that further obscure content and service transactions from the network?</a:t>
            </a:r>
          </a:p>
          <a:p>
            <a:endParaRPr lang="en-US" dirty="0"/>
          </a:p>
          <a:p>
            <a:pPr marL="0" indent="0">
              <a:buNone/>
            </a:pPr>
            <a:endParaRPr lang="en-US" dirty="0"/>
          </a:p>
        </p:txBody>
      </p:sp>
    </p:spTree>
    <p:extLst>
      <p:ext uri="{BB962C8B-B14F-4D97-AF65-F5344CB8AC3E}">
        <p14:creationId xmlns:p14="http://schemas.microsoft.com/office/powerpoint/2010/main" val="33450065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1C9AB-6994-1562-6179-ED40758D7C3F}"/>
              </a:ext>
            </a:extLst>
          </p:cNvPr>
          <p:cNvSpPr>
            <a:spLocks noGrp="1"/>
          </p:cNvSpPr>
          <p:nvPr>
            <p:ph type="title"/>
          </p:nvPr>
        </p:nvSpPr>
        <p:spPr/>
        <p:txBody>
          <a:bodyPr/>
          <a:lstStyle/>
          <a:p>
            <a:r>
              <a:rPr lang="en-US" dirty="0"/>
              <a:t>What is happening?</a:t>
            </a:r>
          </a:p>
        </p:txBody>
      </p:sp>
      <p:sp>
        <p:nvSpPr>
          <p:cNvPr id="3" name="Content Placeholder 2">
            <a:extLst>
              <a:ext uri="{FF2B5EF4-FFF2-40B4-BE49-F238E27FC236}">
                <a16:creationId xmlns:a16="http://schemas.microsoft.com/office/drawing/2014/main" id="{750C855E-C7C1-56DD-E992-0C7A455C1F7A}"/>
              </a:ext>
            </a:extLst>
          </p:cNvPr>
          <p:cNvSpPr>
            <a:spLocks noGrp="1"/>
          </p:cNvSpPr>
          <p:nvPr>
            <p:ph idx="1"/>
          </p:nvPr>
        </p:nvSpPr>
        <p:spPr/>
        <p:txBody>
          <a:bodyPr>
            <a:normAutofit fontScale="92500" lnSpcReduction="10000"/>
          </a:bodyPr>
          <a:lstStyle/>
          <a:p>
            <a:r>
              <a:rPr lang="en-US"/>
              <a:t>Moore’s Law has a lot to answer for!</a:t>
            </a:r>
          </a:p>
          <a:p>
            <a:r>
              <a:rPr lang="en-US"/>
              <a:t>The original communications industry was an industry that was about rationing a scarce common public resource via pricing signals</a:t>
            </a:r>
          </a:p>
          <a:p>
            <a:r>
              <a:rPr lang="en-US"/>
              <a:t>The Internet replaced human endpoints with digital services</a:t>
            </a:r>
          </a:p>
          <a:p>
            <a:r>
              <a:rPr lang="en-US"/>
              <a:t>The constant opportunities of ever faster and cheaper digital processing meant that it was cheaper to bring a copy of the service closer to each user than it was to use the network to bring each user to the service</a:t>
            </a:r>
          </a:p>
          <a:p>
            <a:r>
              <a:rPr lang="en-US"/>
              <a:t>The role of the common network is being devalued as a common infrastructure resource and the value of content aggregation and distribution platforms have risen in its place</a:t>
            </a:r>
          </a:p>
        </p:txBody>
      </p:sp>
    </p:spTree>
    <p:extLst>
      <p:ext uri="{BB962C8B-B14F-4D97-AF65-F5344CB8AC3E}">
        <p14:creationId xmlns:p14="http://schemas.microsoft.com/office/powerpoint/2010/main" val="38086222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DB54D-72D2-E5C3-851F-82458AC9BBD6}"/>
              </a:ext>
            </a:extLst>
          </p:cNvPr>
          <p:cNvSpPr>
            <a:spLocks noGrp="1"/>
          </p:cNvSpPr>
          <p:nvPr>
            <p:ph type="title"/>
          </p:nvPr>
        </p:nvSpPr>
        <p:spPr/>
        <p:txBody>
          <a:bodyPr/>
          <a:lstStyle/>
          <a:p>
            <a:r>
              <a:rPr lang="en-US"/>
              <a:t>Why is this relevant?</a:t>
            </a:r>
          </a:p>
        </p:txBody>
      </p:sp>
      <p:sp>
        <p:nvSpPr>
          <p:cNvPr id="3" name="Content Placeholder 2">
            <a:extLst>
              <a:ext uri="{FF2B5EF4-FFF2-40B4-BE49-F238E27FC236}">
                <a16:creationId xmlns:a16="http://schemas.microsoft.com/office/drawing/2014/main" id="{29975170-C051-3163-751B-E5148BE58BA4}"/>
              </a:ext>
            </a:extLst>
          </p:cNvPr>
          <p:cNvSpPr>
            <a:spLocks noGrp="1"/>
          </p:cNvSpPr>
          <p:nvPr>
            <p:ph idx="1"/>
          </p:nvPr>
        </p:nvSpPr>
        <p:spPr/>
        <p:txBody>
          <a:bodyPr/>
          <a:lstStyle/>
          <a:p>
            <a:r>
              <a:rPr lang="en-US"/>
              <a:t>Because the failure of common infrastructure security mechanisms to achieve universal adoption is reflective of a broader technology shift, and not a failure on the part of individual actors</a:t>
            </a:r>
          </a:p>
          <a:p>
            <a:r>
              <a:rPr lang="en-US"/>
              <a:t>Which means that the conventional response to market failures – regulatory imposts – become regressive imposts rather than helpful interventions when applied to common infrastructure</a:t>
            </a:r>
          </a:p>
        </p:txBody>
      </p:sp>
    </p:spTree>
    <p:extLst>
      <p:ext uri="{BB962C8B-B14F-4D97-AF65-F5344CB8AC3E}">
        <p14:creationId xmlns:p14="http://schemas.microsoft.com/office/powerpoint/2010/main" val="23954789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69DA6-81EC-DBE2-ACDF-8405B80B63ED}"/>
              </a:ext>
            </a:extLst>
          </p:cNvPr>
          <p:cNvSpPr>
            <a:spLocks noGrp="1"/>
          </p:cNvSpPr>
          <p:nvPr>
            <p:ph type="title"/>
          </p:nvPr>
        </p:nvSpPr>
        <p:spPr/>
        <p:txBody>
          <a:bodyPr/>
          <a:lstStyle/>
          <a:p>
            <a:r>
              <a:rPr lang="en-US"/>
              <a:t>Such as…</a:t>
            </a:r>
          </a:p>
        </p:txBody>
      </p:sp>
      <p:pic>
        <p:nvPicPr>
          <p:cNvPr id="5" name="Content Placeholder 4" descr="A document with text on it&#10;&#10;Description automatically generated">
            <a:extLst>
              <a:ext uri="{FF2B5EF4-FFF2-40B4-BE49-F238E27FC236}">
                <a16:creationId xmlns:a16="http://schemas.microsoft.com/office/drawing/2014/main" id="{73F5F0F5-81F7-4FFD-A1EE-FF2FB32A88EB}"/>
              </a:ext>
            </a:extLst>
          </p:cNvPr>
          <p:cNvPicPr>
            <a:picLocks noGrp="1" noChangeAspect="1"/>
          </p:cNvPicPr>
          <p:nvPr>
            <p:ph idx="1"/>
          </p:nvPr>
        </p:nvPicPr>
        <p:blipFill>
          <a:blip r:embed="rId2"/>
          <a:stretch>
            <a:fillRect/>
          </a:stretch>
        </p:blipFill>
        <p:spPr>
          <a:xfrm>
            <a:off x="3923210" y="1825625"/>
            <a:ext cx="4345583" cy="4351339"/>
          </a:xfrm>
        </p:spPr>
      </p:pic>
    </p:spTree>
    <p:extLst>
      <p:ext uri="{BB962C8B-B14F-4D97-AF65-F5344CB8AC3E}">
        <p14:creationId xmlns:p14="http://schemas.microsoft.com/office/powerpoint/2010/main" val="19060420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56EF4-2838-2E09-6221-83F31EBA8BFB}"/>
              </a:ext>
            </a:extLst>
          </p:cNvPr>
          <p:cNvSpPr>
            <a:spLocks noGrp="1"/>
          </p:cNvSpPr>
          <p:nvPr>
            <p:ph type="title"/>
          </p:nvPr>
        </p:nvSpPr>
        <p:spPr/>
        <p:txBody>
          <a:bodyPr/>
          <a:lstStyle/>
          <a:p>
            <a:r>
              <a:rPr lang="en-US"/>
              <a:t>What should we do?</a:t>
            </a:r>
          </a:p>
        </p:txBody>
      </p:sp>
      <p:sp>
        <p:nvSpPr>
          <p:cNvPr id="3" name="Content Placeholder 2">
            <a:extLst>
              <a:ext uri="{FF2B5EF4-FFF2-40B4-BE49-F238E27FC236}">
                <a16:creationId xmlns:a16="http://schemas.microsoft.com/office/drawing/2014/main" id="{27988CC9-CBEC-607A-8542-E11364422C4E}"/>
              </a:ext>
            </a:extLst>
          </p:cNvPr>
          <p:cNvSpPr>
            <a:spLocks noGrp="1"/>
          </p:cNvSpPr>
          <p:nvPr>
            <p:ph idx="1"/>
          </p:nvPr>
        </p:nvSpPr>
        <p:spPr/>
        <p:txBody>
          <a:bodyPr>
            <a:normAutofit/>
          </a:bodyPr>
          <a:lstStyle/>
          <a:p>
            <a:pPr marL="0" indent="0">
              <a:buNone/>
            </a:pPr>
            <a:r>
              <a:rPr lang="en-US" dirty="0"/>
              <a:t>Press on for the next 30 years, doing what we’ve been doing for the past 30 years?</a:t>
            </a:r>
          </a:p>
          <a:p>
            <a:r>
              <a:rPr lang="en-US" dirty="0"/>
              <a:t>What do we need to do to motivate every domain name to be DNSSEC-signed?</a:t>
            </a:r>
          </a:p>
          <a:p>
            <a:r>
              <a:rPr lang="en-US" dirty="0"/>
              <a:t>What do we need to do to make every network operator generate a comprehensive set of ROA credentials and run BGPSEC?</a:t>
            </a:r>
          </a:p>
          <a:p>
            <a:r>
              <a:rPr lang="en-US" dirty="0"/>
              <a:t>What do we need to do to get the registries to digitally sign every resource element in their registry?</a:t>
            </a:r>
          </a:p>
        </p:txBody>
      </p:sp>
    </p:spTree>
    <p:extLst>
      <p:ext uri="{BB962C8B-B14F-4D97-AF65-F5344CB8AC3E}">
        <p14:creationId xmlns:p14="http://schemas.microsoft.com/office/powerpoint/2010/main" val="26064351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3EA2C-9728-5E39-F942-FDCD6259F3B0}"/>
              </a:ext>
            </a:extLst>
          </p:cNvPr>
          <p:cNvSpPr>
            <a:spLocks noGrp="1"/>
          </p:cNvSpPr>
          <p:nvPr>
            <p:ph type="title"/>
          </p:nvPr>
        </p:nvSpPr>
        <p:spPr/>
        <p:txBody>
          <a:bodyPr/>
          <a:lstStyle/>
          <a:p>
            <a:r>
              <a:rPr lang="en-US"/>
              <a:t>Or should we be asking:</a:t>
            </a:r>
          </a:p>
        </p:txBody>
      </p:sp>
      <p:sp>
        <p:nvSpPr>
          <p:cNvPr id="3" name="Content Placeholder 2">
            <a:extLst>
              <a:ext uri="{FF2B5EF4-FFF2-40B4-BE49-F238E27FC236}">
                <a16:creationId xmlns:a16="http://schemas.microsoft.com/office/drawing/2014/main" id="{A15725A9-8024-6B2B-C488-B2EA083792E9}"/>
              </a:ext>
            </a:extLst>
          </p:cNvPr>
          <p:cNvSpPr>
            <a:spLocks noGrp="1"/>
          </p:cNvSpPr>
          <p:nvPr>
            <p:ph idx="1"/>
          </p:nvPr>
        </p:nvSpPr>
        <p:spPr/>
        <p:txBody>
          <a:bodyPr/>
          <a:lstStyle/>
          <a:p>
            <a:r>
              <a:rPr lang="en-US"/>
              <a:t>How can we improve service transactions and content access within the application space to assure users of the authenticity and accuracy of their transactions?</a:t>
            </a:r>
          </a:p>
          <a:p>
            <a:endParaRPr lang="en-US"/>
          </a:p>
          <a:p>
            <a:endParaRPr lang="en-US"/>
          </a:p>
          <a:p>
            <a:endParaRPr lang="en-US"/>
          </a:p>
        </p:txBody>
      </p:sp>
    </p:spTree>
    <p:extLst>
      <p:ext uri="{BB962C8B-B14F-4D97-AF65-F5344CB8AC3E}">
        <p14:creationId xmlns:p14="http://schemas.microsoft.com/office/powerpoint/2010/main" val="270338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B3020-B44B-6A46-B25B-0FE7A871FCBA}"/>
              </a:ext>
            </a:extLst>
          </p:cNvPr>
          <p:cNvSpPr>
            <a:spLocks noGrp="1"/>
          </p:cNvSpPr>
          <p:nvPr>
            <p:ph type="title"/>
          </p:nvPr>
        </p:nvSpPr>
        <p:spPr/>
        <p:txBody>
          <a:bodyPr/>
          <a:lstStyle/>
          <a:p>
            <a:r>
              <a:rPr lang="en-AU" dirty="0"/>
              <a:t>What’s going on?</a:t>
            </a:r>
          </a:p>
        </p:txBody>
      </p:sp>
      <p:sp>
        <p:nvSpPr>
          <p:cNvPr id="3" name="Content Placeholder 2">
            <a:extLst>
              <a:ext uri="{FF2B5EF4-FFF2-40B4-BE49-F238E27FC236}">
                <a16:creationId xmlns:a16="http://schemas.microsoft.com/office/drawing/2014/main" id="{88C6F12B-4AA9-35A7-EC9A-785F0682B0D7}"/>
              </a:ext>
            </a:extLst>
          </p:cNvPr>
          <p:cNvSpPr>
            <a:spLocks noGrp="1"/>
          </p:cNvSpPr>
          <p:nvPr>
            <p:ph idx="1"/>
          </p:nvPr>
        </p:nvSpPr>
        <p:spPr/>
        <p:txBody>
          <a:bodyPr/>
          <a:lstStyle/>
          <a:p>
            <a:r>
              <a:rPr lang="en-AU" dirty="0"/>
              <a:t>In the deregulated world of the Internet are these extended failures to adopt secure technologies instances of </a:t>
            </a:r>
            <a:r>
              <a:rPr lang="en-AU" b="1" i="1" dirty="0"/>
              <a:t>market failure?</a:t>
            </a:r>
            <a:endParaRPr lang="en-AU" b="1" dirty="0"/>
          </a:p>
        </p:txBody>
      </p:sp>
    </p:spTree>
    <p:extLst>
      <p:ext uri="{BB962C8B-B14F-4D97-AF65-F5344CB8AC3E}">
        <p14:creationId xmlns:p14="http://schemas.microsoft.com/office/powerpoint/2010/main" val="1223500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4" descr="fig1">
            <a:extLst>
              <a:ext uri="{FF2B5EF4-FFF2-40B4-BE49-F238E27FC236}">
                <a16:creationId xmlns:a16="http://schemas.microsoft.com/office/drawing/2014/main" id="{E9028A3E-0FAE-B320-7A73-5CBAA31496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3889" y="425451"/>
            <a:ext cx="4530725" cy="640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4" name="Rectangle 2">
            <a:extLst>
              <a:ext uri="{FF2B5EF4-FFF2-40B4-BE49-F238E27FC236}">
                <a16:creationId xmlns:a16="http://schemas.microsoft.com/office/drawing/2014/main" id="{4EAEFA19-F970-3CF8-0186-11426AC470CF}"/>
              </a:ext>
            </a:extLst>
          </p:cNvPr>
          <p:cNvSpPr>
            <a:spLocks noGrp="1" noChangeArrowheads="1"/>
          </p:cNvSpPr>
          <p:nvPr>
            <p:ph type="title"/>
          </p:nvPr>
        </p:nvSpPr>
        <p:spPr/>
        <p:txBody>
          <a:bodyPr/>
          <a:lstStyle/>
          <a:p>
            <a:pPr eaLnBrk="1" hangingPunct="1"/>
            <a:r>
              <a:rPr lang="en-AU" altLang="en-US" sz="4000" dirty="0">
                <a:ea typeface="ＭＳ Ｐゴシック" panose="020B0600070205080204" pitchFamily="34" charset="-128"/>
              </a:rPr>
              <a:t>Thank You!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63AA3-89A3-6AD8-F705-B457E578F0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6C406-3B06-39B6-9E93-768485D73CCE}"/>
              </a:ext>
            </a:extLst>
          </p:cNvPr>
          <p:cNvSpPr>
            <a:spLocks noGrp="1"/>
          </p:cNvSpPr>
          <p:nvPr>
            <p:ph type="title"/>
          </p:nvPr>
        </p:nvSpPr>
        <p:spPr/>
        <p:txBody>
          <a:bodyPr>
            <a:normAutofit fontScale="90000"/>
          </a:bodyPr>
          <a:lstStyle/>
          <a:p>
            <a:r>
              <a:rPr lang="en-AU" dirty="0"/>
              <a:t>Is securing the infrastructure of the Internet a market failure?</a:t>
            </a:r>
          </a:p>
        </p:txBody>
      </p:sp>
      <p:sp>
        <p:nvSpPr>
          <p:cNvPr id="3" name="Content Placeholder 2">
            <a:extLst>
              <a:ext uri="{FF2B5EF4-FFF2-40B4-BE49-F238E27FC236}">
                <a16:creationId xmlns:a16="http://schemas.microsoft.com/office/drawing/2014/main" id="{C9098519-E39C-E5AE-9504-4D716B31674D}"/>
              </a:ext>
            </a:extLst>
          </p:cNvPr>
          <p:cNvSpPr>
            <a:spLocks noGrp="1"/>
          </p:cNvSpPr>
          <p:nvPr>
            <p:ph idx="1"/>
          </p:nvPr>
        </p:nvSpPr>
        <p:spPr>
          <a:xfrm>
            <a:off x="3530380" y="2692841"/>
            <a:ext cx="8134241" cy="3472464"/>
          </a:xfrm>
        </p:spPr>
        <p:txBody>
          <a:bodyPr/>
          <a:lstStyle/>
          <a:p>
            <a:pPr marL="0" indent="0">
              <a:buNone/>
            </a:pPr>
            <a:r>
              <a:rPr lang="en-AU" b="1" dirty="0"/>
              <a:t>Yes!</a:t>
            </a:r>
          </a:p>
        </p:txBody>
      </p:sp>
    </p:spTree>
    <p:extLst>
      <p:ext uri="{BB962C8B-B14F-4D97-AF65-F5344CB8AC3E}">
        <p14:creationId xmlns:p14="http://schemas.microsoft.com/office/powerpoint/2010/main" val="2500570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9537" y="934709"/>
            <a:ext cx="4914900" cy="1325563"/>
          </a:xfrm>
        </p:spPr>
        <p:txBody>
          <a:bodyPr>
            <a:normAutofit/>
          </a:bodyPr>
          <a:lstStyle/>
          <a:p>
            <a:r>
              <a:rPr lang="en-US" sz="6400" dirty="0">
                <a:latin typeface="Max's Handwritin" charset="0"/>
                <a:ea typeface="Max's Handwritin" charset="0"/>
                <a:cs typeface="Max's Handwritin" charset="0"/>
              </a:rPr>
              <a:t>Thanks!</a:t>
            </a:r>
          </a:p>
        </p:txBody>
      </p:sp>
    </p:spTree>
    <p:extLst>
      <p:ext uri="{BB962C8B-B14F-4D97-AF65-F5344CB8AC3E}">
        <p14:creationId xmlns:p14="http://schemas.microsoft.com/office/powerpoint/2010/main" val="3133062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D9EDE-8C9A-648D-7E78-C71A8FAFE5D9}"/>
              </a:ext>
            </a:extLst>
          </p:cNvPr>
          <p:cNvSpPr>
            <a:spLocks noGrp="1"/>
          </p:cNvSpPr>
          <p:nvPr>
            <p:ph type="title"/>
          </p:nvPr>
        </p:nvSpPr>
        <p:spPr/>
        <p:txBody>
          <a:bodyPr/>
          <a:lstStyle/>
          <a:p>
            <a:r>
              <a:rPr lang="en-US" dirty="0"/>
              <a:t>Whoa!</a:t>
            </a:r>
          </a:p>
        </p:txBody>
      </p:sp>
      <p:sp>
        <p:nvSpPr>
          <p:cNvPr id="3" name="Content Placeholder 2">
            <a:extLst>
              <a:ext uri="{FF2B5EF4-FFF2-40B4-BE49-F238E27FC236}">
                <a16:creationId xmlns:a16="http://schemas.microsoft.com/office/drawing/2014/main" id="{B375CB1B-6EBD-37DC-CCE2-2AE3DD638D12}"/>
              </a:ext>
            </a:extLst>
          </p:cNvPr>
          <p:cNvSpPr>
            <a:spLocks noGrp="1"/>
          </p:cNvSpPr>
          <p:nvPr>
            <p:ph idx="1"/>
          </p:nvPr>
        </p:nvSpPr>
        <p:spPr/>
        <p:txBody>
          <a:bodyPr>
            <a:normAutofit/>
          </a:bodyPr>
          <a:lstStyle/>
          <a:p>
            <a:pPr marL="0" indent="0">
              <a:buNone/>
            </a:pPr>
            <a:r>
              <a:rPr lang="en-US" dirty="0"/>
              <a:t>Not so fast!</a:t>
            </a:r>
          </a:p>
          <a:p>
            <a:endParaRPr lang="en-US" dirty="0"/>
          </a:p>
          <a:p>
            <a:r>
              <a:rPr lang="en-US" dirty="0"/>
              <a:t>What are we talking about with “</a:t>
            </a:r>
            <a:r>
              <a:rPr lang="en-US" b="1" dirty="0"/>
              <a:t>infrastructure security</a:t>
            </a:r>
            <a:r>
              <a:rPr lang="en-US" dirty="0"/>
              <a:t>”?</a:t>
            </a:r>
          </a:p>
          <a:p>
            <a:r>
              <a:rPr lang="en-US" dirty="0"/>
              <a:t>What is meant by “</a:t>
            </a:r>
            <a:r>
              <a:rPr lang="en-US" b="1" dirty="0"/>
              <a:t>market failure</a:t>
            </a:r>
            <a:r>
              <a:rPr lang="en-US" dirty="0"/>
              <a:t>?”</a:t>
            </a:r>
          </a:p>
          <a:p>
            <a:r>
              <a:rPr lang="en-US" dirty="0"/>
              <a:t>Is infrastructure security failing us?</a:t>
            </a:r>
          </a:p>
          <a:p>
            <a:r>
              <a:rPr lang="en-US" dirty="0"/>
              <a:t>What are the implications?</a:t>
            </a:r>
          </a:p>
          <a:p>
            <a:r>
              <a:rPr lang="en-US" dirty="0"/>
              <a:t>Can we improve this picture?</a:t>
            </a:r>
          </a:p>
        </p:txBody>
      </p:sp>
    </p:spTree>
    <p:extLst>
      <p:ext uri="{BB962C8B-B14F-4D97-AF65-F5344CB8AC3E}">
        <p14:creationId xmlns:p14="http://schemas.microsoft.com/office/powerpoint/2010/main" val="3502194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07B94-2072-F6A1-ECB9-7C8553A42EDF}"/>
              </a:ext>
            </a:extLst>
          </p:cNvPr>
          <p:cNvSpPr>
            <a:spLocks noGrp="1"/>
          </p:cNvSpPr>
          <p:nvPr>
            <p:ph type="title"/>
          </p:nvPr>
        </p:nvSpPr>
        <p:spPr/>
        <p:txBody>
          <a:bodyPr/>
          <a:lstStyle/>
          <a:p>
            <a:r>
              <a:rPr lang="en-US" dirty="0"/>
              <a:t>Infrastructure Security</a:t>
            </a:r>
          </a:p>
        </p:txBody>
      </p:sp>
      <p:sp>
        <p:nvSpPr>
          <p:cNvPr id="3" name="Content Placeholder 2">
            <a:extLst>
              <a:ext uri="{FF2B5EF4-FFF2-40B4-BE49-F238E27FC236}">
                <a16:creationId xmlns:a16="http://schemas.microsoft.com/office/drawing/2014/main" id="{7048F8CF-BD74-2216-4942-75F6C9B7D1F5}"/>
              </a:ext>
            </a:extLst>
          </p:cNvPr>
          <p:cNvSpPr>
            <a:spLocks noGrp="1"/>
          </p:cNvSpPr>
          <p:nvPr>
            <p:ph idx="1"/>
          </p:nvPr>
        </p:nvSpPr>
        <p:spPr/>
        <p:txBody>
          <a:bodyPr>
            <a:normAutofit/>
          </a:bodyPr>
          <a:lstStyle/>
          <a:p>
            <a:r>
              <a:rPr lang="en-US" dirty="0"/>
              <a:t>For the Internet, the common </a:t>
            </a:r>
            <a:r>
              <a:rPr lang="en-US" b="1" i="1" dirty="0"/>
              <a:t>infrastructure</a:t>
            </a:r>
            <a:r>
              <a:rPr lang="en-US" b="1" dirty="0"/>
              <a:t> </a:t>
            </a:r>
            <a:r>
              <a:rPr lang="en-US" dirty="0"/>
              <a:t>we are talking about are the realms of IP addresses, Routing, Names and named Service Connections</a:t>
            </a:r>
          </a:p>
          <a:p>
            <a:pPr lvl="1"/>
            <a:r>
              <a:rPr lang="en-US" dirty="0"/>
              <a:t>Or “</a:t>
            </a:r>
            <a:r>
              <a:rPr lang="en-US" b="1" dirty="0"/>
              <a:t>names, addresses </a:t>
            </a:r>
            <a:r>
              <a:rPr lang="en-US" dirty="0"/>
              <a:t>and</a:t>
            </a:r>
            <a:r>
              <a:rPr lang="en-US" b="1" dirty="0"/>
              <a:t> routing</a:t>
            </a:r>
            <a:r>
              <a:rPr lang="en-US" dirty="0"/>
              <a:t>”</a:t>
            </a:r>
          </a:p>
          <a:p>
            <a:r>
              <a:rPr lang="en-US" dirty="0"/>
              <a:t>And </a:t>
            </a:r>
            <a:r>
              <a:rPr lang="en-US" b="1" i="1" dirty="0"/>
              <a:t>security</a:t>
            </a:r>
            <a:r>
              <a:rPr lang="en-US" dirty="0"/>
              <a:t> is the role of protecting the integrity of these realms</a:t>
            </a:r>
          </a:p>
          <a:p>
            <a:pPr lvl="1"/>
            <a:r>
              <a:rPr lang="en-US" dirty="0"/>
              <a:t>Ensuring uniqueness of name and address tokens</a:t>
            </a:r>
          </a:p>
          <a:p>
            <a:pPr lvl="1"/>
            <a:r>
              <a:rPr lang="en-US" dirty="0"/>
              <a:t>Ensuring the integrity of the association between a holder of these resources and the resources themselves</a:t>
            </a:r>
          </a:p>
          <a:p>
            <a:pPr lvl="1"/>
            <a:r>
              <a:rPr lang="en-US" dirty="0"/>
              <a:t>Allowing a user to authenticate the validity of the use of an address or name </a:t>
            </a:r>
          </a:p>
        </p:txBody>
      </p:sp>
    </p:spTree>
    <p:extLst>
      <p:ext uri="{BB962C8B-B14F-4D97-AF65-F5344CB8AC3E}">
        <p14:creationId xmlns:p14="http://schemas.microsoft.com/office/powerpoint/2010/main" val="2260581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D5358-405C-8FA6-F1DC-57DC07E84434}"/>
              </a:ext>
            </a:extLst>
          </p:cNvPr>
          <p:cNvSpPr>
            <a:spLocks noGrp="1"/>
          </p:cNvSpPr>
          <p:nvPr>
            <p:ph type="title"/>
          </p:nvPr>
        </p:nvSpPr>
        <p:spPr/>
        <p:txBody>
          <a:bodyPr>
            <a:normAutofit/>
          </a:bodyPr>
          <a:lstStyle/>
          <a:p>
            <a:r>
              <a:rPr lang="en-AU" dirty="0"/>
              <a:t>Market Failure and Public Good</a:t>
            </a:r>
          </a:p>
        </p:txBody>
      </p:sp>
      <p:sp>
        <p:nvSpPr>
          <p:cNvPr id="3" name="Content Placeholder 2">
            <a:extLst>
              <a:ext uri="{FF2B5EF4-FFF2-40B4-BE49-F238E27FC236}">
                <a16:creationId xmlns:a16="http://schemas.microsoft.com/office/drawing/2014/main" id="{CBB6A23F-9A20-0CE1-E2F1-844442C0D5E6}"/>
              </a:ext>
            </a:extLst>
          </p:cNvPr>
          <p:cNvSpPr>
            <a:spLocks noGrp="1"/>
          </p:cNvSpPr>
          <p:nvPr>
            <p:ph idx="1"/>
          </p:nvPr>
        </p:nvSpPr>
        <p:spPr/>
        <p:txBody>
          <a:bodyPr>
            <a:normAutofit/>
          </a:bodyPr>
          <a:lstStyle/>
          <a:p>
            <a:r>
              <a:rPr lang="en-AU" b="1" dirty="0"/>
              <a:t>Market failure </a:t>
            </a:r>
            <a:r>
              <a:rPr lang="en-AU" dirty="0"/>
              <a:t>is the economic situation defined by an inefficient distribution of goods and services in the free market. In market failure, the individual incentives for rational behaviour do not lead to rational outcomes for the group </a:t>
            </a:r>
            <a:r>
              <a:rPr lang="en-AU" sz="1600" dirty="0"/>
              <a:t>(</a:t>
            </a:r>
            <a:r>
              <a:rPr lang="en-AU" sz="1600" dirty="0">
                <a:solidFill>
                  <a:srgbClr val="4A4A4A"/>
                </a:solidFill>
                <a:highlight>
                  <a:srgbClr val="FFFFFF"/>
                </a:highlight>
                <a:latin typeface="Lato" panose="020F0502020204030203" pitchFamily="34" charset="0"/>
              </a:rPr>
              <a:t>Investopedia)</a:t>
            </a:r>
          </a:p>
          <a:p>
            <a:r>
              <a:rPr lang="en-AU" dirty="0"/>
              <a:t>In economics, a </a:t>
            </a:r>
            <a:r>
              <a:rPr lang="en-AU" b="1" dirty="0"/>
              <a:t>public good</a:t>
            </a:r>
            <a:r>
              <a:rPr lang="en-AU" dirty="0"/>
              <a:t> is a good that is both non-excludable and non-rivalrous. Use by one person neither prevents access by other people, nor does it reduce availability to others. Therefore, the good can be used simultaneously by more than one person. (</a:t>
            </a:r>
            <a:r>
              <a:rPr lang="en-AU" sz="1800" dirty="0"/>
              <a:t>Wikipedia)</a:t>
            </a:r>
            <a:endParaRPr lang="en-AU" dirty="0"/>
          </a:p>
        </p:txBody>
      </p:sp>
    </p:spTree>
    <p:extLst>
      <p:ext uri="{BB962C8B-B14F-4D97-AF65-F5344CB8AC3E}">
        <p14:creationId xmlns:p14="http://schemas.microsoft.com/office/powerpoint/2010/main" val="3582269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6769</TotalTime>
  <Words>2026</Words>
  <Application>Microsoft Macintosh PowerPoint</Application>
  <PresentationFormat>Widescreen</PresentationFormat>
  <Paragraphs>169</Paragraphs>
  <Slides>40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ＭＳ Ｐゴシック</vt:lpstr>
      <vt:lpstr>AhnbergHand</vt:lpstr>
      <vt:lpstr>Aptos</vt:lpstr>
      <vt:lpstr>Aptos Display</vt:lpstr>
      <vt:lpstr>Arial</vt:lpstr>
      <vt:lpstr>Lato</vt:lpstr>
      <vt:lpstr>Max's Handwritin</vt:lpstr>
      <vt:lpstr>Powderfinger Type</vt:lpstr>
      <vt:lpstr>Office Theme</vt:lpstr>
      <vt:lpstr>Is Infrastructure Security an Internet Market Failure?</vt:lpstr>
      <vt:lpstr>Why is DNSSEC so hard?</vt:lpstr>
      <vt:lpstr>Why is Routing Security so hard?</vt:lpstr>
      <vt:lpstr>What’s going on?</vt:lpstr>
      <vt:lpstr>Is securing the infrastructure of the Internet a market failure?</vt:lpstr>
      <vt:lpstr>Thanks!</vt:lpstr>
      <vt:lpstr>Whoa!</vt:lpstr>
      <vt:lpstr>Infrastructure Security</vt:lpstr>
      <vt:lpstr>Market Failure and Public Good</vt:lpstr>
      <vt:lpstr>What’s the issue here?</vt:lpstr>
      <vt:lpstr>Heterogenous Markets</vt:lpstr>
      <vt:lpstr>Adoption is variable</vt:lpstr>
      <vt:lpstr>Hypothetically …</vt:lpstr>
      <vt:lpstr>Routes without ROAs</vt:lpstr>
      <vt:lpstr>Securing Routes</vt:lpstr>
      <vt:lpstr>Route Origination Validation</vt:lpstr>
      <vt:lpstr>Route Origination Validation</vt:lpstr>
      <vt:lpstr>No DNSSEC Validation</vt:lpstr>
      <vt:lpstr>Securing Names with DNSSEC</vt:lpstr>
      <vt:lpstr>Securing Addressing</vt:lpstr>
      <vt:lpstr>What should an application do?</vt:lpstr>
      <vt:lpstr>What should an application do?</vt:lpstr>
      <vt:lpstr>What should an application do?</vt:lpstr>
      <vt:lpstr>TLS as an Application-level security Response</vt:lpstr>
      <vt:lpstr>Which means …</vt:lpstr>
      <vt:lpstr>Which means …</vt:lpstr>
      <vt:lpstr>Internet Economics</vt:lpstr>
      <vt:lpstr>Internet Economics</vt:lpstr>
      <vt:lpstr>What does this mean?</vt:lpstr>
      <vt:lpstr>What does this mean?</vt:lpstr>
      <vt:lpstr>What should we do?</vt:lpstr>
      <vt:lpstr>What should we do?</vt:lpstr>
      <vt:lpstr>Perhaps that’s too extreme</vt:lpstr>
      <vt:lpstr>Improving the situation</vt:lpstr>
      <vt:lpstr>What is happening?</vt:lpstr>
      <vt:lpstr>Why is this relevant?</vt:lpstr>
      <vt:lpstr>Such as…</vt:lpstr>
      <vt:lpstr>What should we do?</vt:lpstr>
      <vt:lpstr>Or should we be asking: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Geoff Huston</dc:creator>
  <cp:lastModifiedBy>Geoff Huston</cp:lastModifiedBy>
  <cp:revision>15</cp:revision>
  <cp:lastPrinted>2024-10-10T00:24:11Z</cp:lastPrinted>
  <dcterms:created xsi:type="dcterms:W3CDTF">2024-09-14T05:10:54Z</dcterms:created>
  <dcterms:modified xsi:type="dcterms:W3CDTF">2024-10-24T02:19:51Z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a7b2a-4f6d-4766-806a-1a0c76ea1c59_Enabled">
    <vt:lpwstr>true</vt:lpwstr>
  </property>
  <property fmtid="{D5CDD505-2E9C-101B-9397-08002B2CF9AE}" pid="3" name="MSIP_Label_66ca7b2a-4f6d-4766-806a-1a0c76ea1c59_SetDate">
    <vt:lpwstr>2024-09-14T05:24:07Z</vt:lpwstr>
  </property>
  <property fmtid="{D5CDD505-2E9C-101B-9397-08002B2CF9AE}" pid="4" name="MSIP_Label_66ca7b2a-4f6d-4766-806a-1a0c76ea1c59_Method">
    <vt:lpwstr>Standard</vt:lpwstr>
  </property>
  <property fmtid="{D5CDD505-2E9C-101B-9397-08002B2CF9AE}" pid="5" name="MSIP_Label_66ca7b2a-4f6d-4766-806a-1a0c76ea1c59_Name">
    <vt:lpwstr>Internal</vt:lpwstr>
  </property>
  <property fmtid="{D5CDD505-2E9C-101B-9397-08002B2CF9AE}" pid="6" name="MSIP_Label_66ca7b2a-4f6d-4766-806a-1a0c76ea1c59_SiteId">
    <vt:lpwstr>127d8d0d-7ccf-473d-ab09-6e44ad752ded</vt:lpwstr>
  </property>
  <property fmtid="{D5CDD505-2E9C-101B-9397-08002B2CF9AE}" pid="7" name="MSIP_Label_66ca7b2a-4f6d-4766-806a-1a0c76ea1c59_ActionId">
    <vt:lpwstr>8099d623-9c2b-4672-9b7f-51fd3520793b</vt:lpwstr>
  </property>
  <property fmtid="{D5CDD505-2E9C-101B-9397-08002B2CF9AE}" pid="8" name="MSIP_Label_66ca7b2a-4f6d-4766-806a-1a0c76ea1c59_ContentBits">
    <vt:lpwstr>0</vt:lpwstr>
  </property>
</Properties>
</file>