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4"/>
  </p:notesMasterIdLst>
  <p:sldIdLst>
    <p:sldId id="294" r:id="rId2"/>
    <p:sldId id="491" r:id="rId3"/>
    <p:sldId id="369" r:id="rId4"/>
    <p:sldId id="492" r:id="rId5"/>
    <p:sldId id="513" r:id="rId6"/>
    <p:sldId id="408" r:id="rId7"/>
    <p:sldId id="410" r:id="rId8"/>
    <p:sldId id="514" r:id="rId9"/>
    <p:sldId id="394" r:id="rId10"/>
    <p:sldId id="494" r:id="rId11"/>
    <p:sldId id="397" r:id="rId12"/>
    <p:sldId id="495" r:id="rId13"/>
    <p:sldId id="498" r:id="rId14"/>
    <p:sldId id="515" r:id="rId15"/>
    <p:sldId id="402" r:id="rId16"/>
    <p:sldId id="403" r:id="rId17"/>
    <p:sldId id="404" r:id="rId18"/>
    <p:sldId id="500" r:id="rId19"/>
    <p:sldId id="516" r:id="rId20"/>
    <p:sldId id="511" r:id="rId21"/>
    <p:sldId id="512" r:id="rId22"/>
    <p:sldId id="392" r:id="rId23"/>
    <p:sldId id="393" r:id="rId24"/>
    <p:sldId id="502" r:id="rId25"/>
    <p:sldId id="503" r:id="rId26"/>
    <p:sldId id="364" r:id="rId27"/>
    <p:sldId id="504" r:id="rId28"/>
    <p:sldId id="414" r:id="rId29"/>
    <p:sldId id="505" r:id="rId30"/>
    <p:sldId id="415" r:id="rId31"/>
    <p:sldId id="506" r:id="rId32"/>
    <p:sldId id="507"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ao Damas" initials="JD" lastIdx="4" clrIdx="0">
    <p:extLst>
      <p:ext uri="{19B8F6BF-5375-455C-9EA6-DF929625EA0E}">
        <p15:presenceInfo xmlns:p15="http://schemas.microsoft.com/office/powerpoint/2012/main" userId="S::joao@apnic.net::ff437f1a-2e10-44d4-93ee-1b7ba3e3516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7F6000"/>
    <a:srgbClr val="7F3929"/>
    <a:srgbClr val="E14C5E"/>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240"/>
    <p:restoredTop sz="94628"/>
  </p:normalViewPr>
  <p:slideViewPr>
    <p:cSldViewPr snapToGrid="0" snapToObjects="1">
      <p:cViewPr varScale="1">
        <p:scale>
          <a:sx n="119" d="100"/>
          <a:sy n="119" d="100"/>
        </p:scale>
        <p:origin x="1240" y="192"/>
      </p:cViewPr>
      <p:guideLst/>
    </p:cSldViewPr>
  </p:slideViewPr>
  <p:notesTextViewPr>
    <p:cViewPr>
      <p:scale>
        <a:sx n="1" d="1"/>
        <a:sy n="1" d="1"/>
      </p:scale>
      <p:origin x="0" y="0"/>
    </p:cViewPr>
  </p:notesTextViewPr>
  <p:sorterViewPr>
    <p:cViewPr>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D1DC4D-EE44-934C-876F-AAB80317F076}" type="datetimeFigureOut">
              <a:rPr lang="en-AU" smtClean="0"/>
              <a:t>7/2/2023</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767193-5237-D742-B6EC-D476477BC1C9}" type="slidenum">
              <a:rPr lang="en-AU" smtClean="0"/>
              <a:t>‹#›</a:t>
            </a:fld>
            <a:endParaRPr lang="en-AU"/>
          </a:p>
        </p:txBody>
      </p:sp>
    </p:spTree>
    <p:extLst>
      <p:ext uri="{BB962C8B-B14F-4D97-AF65-F5344CB8AC3E}">
        <p14:creationId xmlns:p14="http://schemas.microsoft.com/office/powerpoint/2010/main" val="88057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8E062-FBCD-CF45-9210-8CA3D27B5FC1}"/>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AU"/>
          </a:p>
        </p:txBody>
      </p:sp>
      <p:sp>
        <p:nvSpPr>
          <p:cNvPr id="3" name="Subtitle 2">
            <a:extLst>
              <a:ext uri="{FF2B5EF4-FFF2-40B4-BE49-F238E27FC236}">
                <a16:creationId xmlns:a16="http://schemas.microsoft.com/office/drawing/2014/main" id="{12546BEC-F9AC-F040-93ED-BF2F4BB9148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AU"/>
          </a:p>
        </p:txBody>
      </p:sp>
      <p:sp>
        <p:nvSpPr>
          <p:cNvPr id="4" name="Date Placeholder 3">
            <a:extLst>
              <a:ext uri="{FF2B5EF4-FFF2-40B4-BE49-F238E27FC236}">
                <a16:creationId xmlns:a16="http://schemas.microsoft.com/office/drawing/2014/main" id="{DB141840-7EB5-1B47-85F4-68B63B662507}"/>
              </a:ext>
            </a:extLst>
          </p:cNvPr>
          <p:cNvSpPr>
            <a:spLocks noGrp="1"/>
          </p:cNvSpPr>
          <p:nvPr>
            <p:ph type="dt" sz="half" idx="10"/>
          </p:nvPr>
        </p:nvSpPr>
        <p:spPr/>
        <p:txBody>
          <a:bodyPr/>
          <a:lstStyle/>
          <a:p>
            <a:fld id="{FFB8583A-DDCB-394D-8DC8-58AC635D702A}" type="datetime1">
              <a:rPr lang="en-AU" smtClean="0"/>
              <a:t>7/2/2023</a:t>
            </a:fld>
            <a:endParaRPr lang="en-AU"/>
          </a:p>
        </p:txBody>
      </p:sp>
      <p:sp>
        <p:nvSpPr>
          <p:cNvPr id="5" name="Footer Placeholder 4">
            <a:extLst>
              <a:ext uri="{FF2B5EF4-FFF2-40B4-BE49-F238E27FC236}">
                <a16:creationId xmlns:a16="http://schemas.microsoft.com/office/drawing/2014/main" id="{987EEB69-58D6-004D-A549-BBF0C9CCA874}"/>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AE1ED525-8EE4-A242-B53F-AECF1B207DAA}"/>
              </a:ext>
            </a:extLst>
          </p:cNvPr>
          <p:cNvSpPr>
            <a:spLocks noGrp="1"/>
          </p:cNvSpPr>
          <p:nvPr>
            <p:ph type="sldNum" sz="quarter" idx="12"/>
          </p:nvPr>
        </p:nvSpPr>
        <p:spPr/>
        <p:txBody>
          <a:bodyPr/>
          <a:lstStyle/>
          <a:p>
            <a:fld id="{652E326F-2974-0E46-BE41-4A2DFAACED48}" type="slidenum">
              <a:rPr lang="en-AU" smtClean="0"/>
              <a:t>‹#›</a:t>
            </a:fld>
            <a:endParaRPr lang="en-AU" dirty="0"/>
          </a:p>
        </p:txBody>
      </p:sp>
    </p:spTree>
    <p:extLst>
      <p:ext uri="{BB962C8B-B14F-4D97-AF65-F5344CB8AC3E}">
        <p14:creationId xmlns:p14="http://schemas.microsoft.com/office/powerpoint/2010/main" val="2445747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F75CB-5DC8-9F48-9A35-597D1E179002}"/>
              </a:ext>
            </a:extLst>
          </p:cNvPr>
          <p:cNvSpPr>
            <a:spLocks noGrp="1"/>
          </p:cNvSpPr>
          <p:nvPr>
            <p:ph type="title"/>
          </p:nvPr>
        </p:nvSpPr>
        <p:spPr/>
        <p:txBody>
          <a:bodyPr/>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BFD187EF-86DF-3B40-A8E8-17F177A71392}"/>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A0B5CC07-05A6-9A45-8B62-87CB00CD7266}"/>
              </a:ext>
            </a:extLst>
          </p:cNvPr>
          <p:cNvSpPr>
            <a:spLocks noGrp="1"/>
          </p:cNvSpPr>
          <p:nvPr>
            <p:ph type="dt" sz="half" idx="10"/>
          </p:nvPr>
        </p:nvSpPr>
        <p:spPr/>
        <p:txBody>
          <a:bodyPr/>
          <a:lstStyle/>
          <a:p>
            <a:fld id="{296E54B1-33C2-EB4A-8067-34A8CC5FD45E}" type="datetime1">
              <a:rPr lang="en-AU" smtClean="0"/>
              <a:t>7/2/2023</a:t>
            </a:fld>
            <a:endParaRPr lang="en-AU"/>
          </a:p>
        </p:txBody>
      </p:sp>
      <p:sp>
        <p:nvSpPr>
          <p:cNvPr id="5" name="Footer Placeholder 4">
            <a:extLst>
              <a:ext uri="{FF2B5EF4-FFF2-40B4-BE49-F238E27FC236}">
                <a16:creationId xmlns:a16="http://schemas.microsoft.com/office/drawing/2014/main" id="{D8462655-2300-1D4F-96CA-A36DB2695C45}"/>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43040386-FDE8-3447-BBF0-15359EFD8C26}"/>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38505318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CF10C2E-5B52-614F-8821-AC8920014D1C}"/>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DF87302C-A092-AD43-B1AE-76607EA38296}"/>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BF4B61AB-A506-7A4E-8B85-6016AA235CF6}"/>
              </a:ext>
            </a:extLst>
          </p:cNvPr>
          <p:cNvSpPr>
            <a:spLocks noGrp="1"/>
          </p:cNvSpPr>
          <p:nvPr>
            <p:ph type="dt" sz="half" idx="10"/>
          </p:nvPr>
        </p:nvSpPr>
        <p:spPr/>
        <p:txBody>
          <a:bodyPr/>
          <a:lstStyle/>
          <a:p>
            <a:fld id="{B9EA5931-6118-8845-B3E6-19D338490EB6}" type="datetime1">
              <a:rPr lang="en-AU" smtClean="0"/>
              <a:t>7/2/2023</a:t>
            </a:fld>
            <a:endParaRPr lang="en-AU"/>
          </a:p>
        </p:txBody>
      </p:sp>
      <p:sp>
        <p:nvSpPr>
          <p:cNvPr id="5" name="Footer Placeholder 4">
            <a:extLst>
              <a:ext uri="{FF2B5EF4-FFF2-40B4-BE49-F238E27FC236}">
                <a16:creationId xmlns:a16="http://schemas.microsoft.com/office/drawing/2014/main" id="{ECB55E81-79B8-6E49-A004-0220E21520A0}"/>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AF8B67F4-D592-B347-AC3F-37B6B219A238}"/>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10986795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48D87-46A1-3B42-816B-85003A96352F}"/>
              </a:ext>
            </a:extLst>
          </p:cNvPr>
          <p:cNvSpPr>
            <a:spLocks noGrp="1"/>
          </p:cNvSpPr>
          <p:nvPr>
            <p:ph type="title"/>
          </p:nvPr>
        </p:nvSpPr>
        <p:spPr/>
        <p:txBody>
          <a:bodyPr/>
          <a:lstStyle>
            <a:lvl1pPr>
              <a:defRPr baseline="0">
                <a:solidFill>
                  <a:schemeClr val="accent4">
                    <a:lumMod val="50000"/>
                  </a:schemeClr>
                </a:solidFill>
                <a:latin typeface="Powderfinger Type" panose="02020709070000000403" pitchFamily="49" charset="77"/>
              </a:defRPr>
            </a:lvl1pPr>
          </a:lstStyle>
          <a:p>
            <a:r>
              <a:rPr lang="en-GB" dirty="0"/>
              <a:t>Click to edit Master title style</a:t>
            </a:r>
            <a:endParaRPr lang="en-AU" dirty="0"/>
          </a:p>
        </p:txBody>
      </p:sp>
      <p:sp>
        <p:nvSpPr>
          <p:cNvPr id="3" name="Content Placeholder 2">
            <a:extLst>
              <a:ext uri="{FF2B5EF4-FFF2-40B4-BE49-F238E27FC236}">
                <a16:creationId xmlns:a16="http://schemas.microsoft.com/office/drawing/2014/main" id="{EFF9FAEA-5CA0-AF4B-91EC-62DFFEC3D03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9CEEF80D-6D90-D844-B095-39D71A3C6C8E}"/>
              </a:ext>
            </a:extLst>
          </p:cNvPr>
          <p:cNvSpPr>
            <a:spLocks noGrp="1"/>
          </p:cNvSpPr>
          <p:nvPr>
            <p:ph type="dt" sz="half" idx="10"/>
          </p:nvPr>
        </p:nvSpPr>
        <p:spPr/>
        <p:txBody>
          <a:bodyPr/>
          <a:lstStyle/>
          <a:p>
            <a:fld id="{92C4CF23-3AF8-194E-80CE-7C5D7BCF857A}" type="datetime1">
              <a:rPr lang="en-AU" smtClean="0"/>
              <a:t>7/2/2023</a:t>
            </a:fld>
            <a:endParaRPr lang="en-AU"/>
          </a:p>
        </p:txBody>
      </p:sp>
      <p:sp>
        <p:nvSpPr>
          <p:cNvPr id="5" name="Footer Placeholder 4">
            <a:extLst>
              <a:ext uri="{FF2B5EF4-FFF2-40B4-BE49-F238E27FC236}">
                <a16:creationId xmlns:a16="http://schemas.microsoft.com/office/drawing/2014/main" id="{4587A117-56A8-A740-B5DC-881BF6F17447}"/>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94C083C3-1613-0C42-BE6E-1D5AAE63E8C2}"/>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893637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10820-34C6-9248-AF8A-0C733DE45A2A}"/>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AU"/>
          </a:p>
        </p:txBody>
      </p:sp>
      <p:sp>
        <p:nvSpPr>
          <p:cNvPr id="3" name="Text Placeholder 2">
            <a:extLst>
              <a:ext uri="{FF2B5EF4-FFF2-40B4-BE49-F238E27FC236}">
                <a16:creationId xmlns:a16="http://schemas.microsoft.com/office/drawing/2014/main" id="{F8CE1159-116C-C447-972E-E19D51BCFD8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30ED4801-083B-2B4A-BF42-DA27F8A5A7D7}"/>
              </a:ext>
            </a:extLst>
          </p:cNvPr>
          <p:cNvSpPr>
            <a:spLocks noGrp="1"/>
          </p:cNvSpPr>
          <p:nvPr>
            <p:ph type="dt" sz="half" idx="10"/>
          </p:nvPr>
        </p:nvSpPr>
        <p:spPr/>
        <p:txBody>
          <a:bodyPr/>
          <a:lstStyle/>
          <a:p>
            <a:fld id="{645E24A0-3D36-4241-85D1-F7209717FC07}" type="datetime1">
              <a:rPr lang="en-AU" smtClean="0"/>
              <a:t>7/2/2023</a:t>
            </a:fld>
            <a:endParaRPr lang="en-AU"/>
          </a:p>
        </p:txBody>
      </p:sp>
      <p:sp>
        <p:nvSpPr>
          <p:cNvPr id="5" name="Footer Placeholder 4">
            <a:extLst>
              <a:ext uri="{FF2B5EF4-FFF2-40B4-BE49-F238E27FC236}">
                <a16:creationId xmlns:a16="http://schemas.microsoft.com/office/drawing/2014/main" id="{39C060E7-031A-9143-82D9-3A548D2A7EEF}"/>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22406B2B-8315-014C-A623-DFF043F70E80}"/>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676206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7B373-E990-774F-A8D7-C7A962CF4289}"/>
              </a:ext>
            </a:extLst>
          </p:cNvPr>
          <p:cNvSpPr>
            <a:spLocks noGrp="1"/>
          </p:cNvSpPr>
          <p:nvPr>
            <p:ph type="title"/>
          </p:nvPr>
        </p:nvSpPr>
        <p:spPr/>
        <p:txBody>
          <a:bodyPr/>
          <a:lstStyle/>
          <a:p>
            <a:r>
              <a:rPr lang="en-GB"/>
              <a:t>Click to edit Master title style</a:t>
            </a:r>
            <a:endParaRPr lang="en-AU"/>
          </a:p>
        </p:txBody>
      </p:sp>
      <p:sp>
        <p:nvSpPr>
          <p:cNvPr id="3" name="Content Placeholder 2">
            <a:extLst>
              <a:ext uri="{FF2B5EF4-FFF2-40B4-BE49-F238E27FC236}">
                <a16:creationId xmlns:a16="http://schemas.microsoft.com/office/drawing/2014/main" id="{D6CE920B-181E-0340-8F3C-865E7A51900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Content Placeholder 3">
            <a:extLst>
              <a:ext uri="{FF2B5EF4-FFF2-40B4-BE49-F238E27FC236}">
                <a16:creationId xmlns:a16="http://schemas.microsoft.com/office/drawing/2014/main" id="{441430DC-51FA-5544-B6BA-13E354CDC513}"/>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Date Placeholder 4">
            <a:extLst>
              <a:ext uri="{FF2B5EF4-FFF2-40B4-BE49-F238E27FC236}">
                <a16:creationId xmlns:a16="http://schemas.microsoft.com/office/drawing/2014/main" id="{68B5D31F-61AE-0443-9DA5-112A6A9E9DB3}"/>
              </a:ext>
            </a:extLst>
          </p:cNvPr>
          <p:cNvSpPr>
            <a:spLocks noGrp="1"/>
          </p:cNvSpPr>
          <p:nvPr>
            <p:ph type="dt" sz="half" idx="10"/>
          </p:nvPr>
        </p:nvSpPr>
        <p:spPr/>
        <p:txBody>
          <a:bodyPr/>
          <a:lstStyle/>
          <a:p>
            <a:fld id="{841B8F35-0AA0-3442-AEA2-26E05C092996}" type="datetime1">
              <a:rPr lang="en-AU" smtClean="0"/>
              <a:t>7/2/2023</a:t>
            </a:fld>
            <a:endParaRPr lang="en-AU"/>
          </a:p>
        </p:txBody>
      </p:sp>
      <p:sp>
        <p:nvSpPr>
          <p:cNvPr id="6" name="Footer Placeholder 5">
            <a:extLst>
              <a:ext uri="{FF2B5EF4-FFF2-40B4-BE49-F238E27FC236}">
                <a16:creationId xmlns:a16="http://schemas.microsoft.com/office/drawing/2014/main" id="{2821146B-5D99-C848-92EA-96E7943C00FD}"/>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CDE962EB-70DF-F445-93D3-C52F2E5B7015}"/>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331349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DDDFD-2E69-7448-A5B3-2268F04C3ED2}"/>
              </a:ext>
            </a:extLst>
          </p:cNvPr>
          <p:cNvSpPr>
            <a:spLocks noGrp="1"/>
          </p:cNvSpPr>
          <p:nvPr>
            <p:ph type="title"/>
          </p:nvPr>
        </p:nvSpPr>
        <p:spPr>
          <a:xfrm>
            <a:off x="839788" y="365125"/>
            <a:ext cx="10515600" cy="1325563"/>
          </a:xfrm>
        </p:spPr>
        <p:txBody>
          <a:bodyPr/>
          <a:lstStyle/>
          <a:p>
            <a:r>
              <a:rPr lang="en-GB"/>
              <a:t>Click to edit Master title style</a:t>
            </a:r>
            <a:endParaRPr lang="en-AU"/>
          </a:p>
        </p:txBody>
      </p:sp>
      <p:sp>
        <p:nvSpPr>
          <p:cNvPr id="3" name="Text Placeholder 2">
            <a:extLst>
              <a:ext uri="{FF2B5EF4-FFF2-40B4-BE49-F238E27FC236}">
                <a16:creationId xmlns:a16="http://schemas.microsoft.com/office/drawing/2014/main" id="{BCABDD01-C0E7-C242-A782-1EDB60FCAF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1D9D7078-7567-924E-A526-C30BA7538B4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Text Placeholder 4">
            <a:extLst>
              <a:ext uri="{FF2B5EF4-FFF2-40B4-BE49-F238E27FC236}">
                <a16:creationId xmlns:a16="http://schemas.microsoft.com/office/drawing/2014/main" id="{0195F9CC-ADFE-7B4E-A742-2ECFD10E03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17E33790-1FB6-9A49-B5B1-F9FFF46DA0AF}"/>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7" name="Date Placeholder 6">
            <a:extLst>
              <a:ext uri="{FF2B5EF4-FFF2-40B4-BE49-F238E27FC236}">
                <a16:creationId xmlns:a16="http://schemas.microsoft.com/office/drawing/2014/main" id="{8CFC484E-EDF2-8D4B-BAB4-1067857530B4}"/>
              </a:ext>
            </a:extLst>
          </p:cNvPr>
          <p:cNvSpPr>
            <a:spLocks noGrp="1"/>
          </p:cNvSpPr>
          <p:nvPr>
            <p:ph type="dt" sz="half" idx="10"/>
          </p:nvPr>
        </p:nvSpPr>
        <p:spPr/>
        <p:txBody>
          <a:bodyPr/>
          <a:lstStyle/>
          <a:p>
            <a:fld id="{02BC8B5C-7371-6B46-B3E4-E761ECF581B8}" type="datetime1">
              <a:rPr lang="en-AU" smtClean="0"/>
              <a:t>7/2/2023</a:t>
            </a:fld>
            <a:endParaRPr lang="en-AU"/>
          </a:p>
        </p:txBody>
      </p:sp>
      <p:sp>
        <p:nvSpPr>
          <p:cNvPr id="8" name="Footer Placeholder 7">
            <a:extLst>
              <a:ext uri="{FF2B5EF4-FFF2-40B4-BE49-F238E27FC236}">
                <a16:creationId xmlns:a16="http://schemas.microsoft.com/office/drawing/2014/main" id="{10FCD24A-9FF5-714B-9B3D-BBB6BAE1AED7}"/>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7B13514B-ACC3-3144-90A8-B40709A95374}"/>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23061765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036BE-634E-0949-BDA3-AB8673E688DE}"/>
              </a:ext>
            </a:extLst>
          </p:cNvPr>
          <p:cNvSpPr>
            <a:spLocks noGrp="1"/>
          </p:cNvSpPr>
          <p:nvPr>
            <p:ph type="title"/>
          </p:nvPr>
        </p:nvSpPr>
        <p:spPr/>
        <p:txBody>
          <a:bodyPr/>
          <a:lstStyle/>
          <a:p>
            <a:r>
              <a:rPr lang="en-GB"/>
              <a:t>Click to edit Master title style</a:t>
            </a:r>
            <a:endParaRPr lang="en-AU"/>
          </a:p>
        </p:txBody>
      </p:sp>
      <p:sp>
        <p:nvSpPr>
          <p:cNvPr id="3" name="Date Placeholder 2">
            <a:extLst>
              <a:ext uri="{FF2B5EF4-FFF2-40B4-BE49-F238E27FC236}">
                <a16:creationId xmlns:a16="http://schemas.microsoft.com/office/drawing/2014/main" id="{63FDC11B-1470-E941-9BE5-11FF85B7ED48}"/>
              </a:ext>
            </a:extLst>
          </p:cNvPr>
          <p:cNvSpPr>
            <a:spLocks noGrp="1"/>
          </p:cNvSpPr>
          <p:nvPr>
            <p:ph type="dt" sz="half" idx="10"/>
          </p:nvPr>
        </p:nvSpPr>
        <p:spPr/>
        <p:txBody>
          <a:bodyPr/>
          <a:lstStyle/>
          <a:p>
            <a:fld id="{0BC37B43-57B2-B44D-9065-2324536E2DCC}" type="datetime1">
              <a:rPr lang="en-AU" smtClean="0"/>
              <a:t>7/2/2023</a:t>
            </a:fld>
            <a:endParaRPr lang="en-AU"/>
          </a:p>
        </p:txBody>
      </p:sp>
      <p:sp>
        <p:nvSpPr>
          <p:cNvPr id="4" name="Footer Placeholder 3">
            <a:extLst>
              <a:ext uri="{FF2B5EF4-FFF2-40B4-BE49-F238E27FC236}">
                <a16:creationId xmlns:a16="http://schemas.microsoft.com/office/drawing/2014/main" id="{64FA3664-761B-2D4D-AE58-931F4BE3431D}"/>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11A54FB8-96A7-334C-8181-A4F0C1EC5463}"/>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3235409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1164870-AFDE-7040-94F4-B024A843A094}"/>
              </a:ext>
            </a:extLst>
          </p:cNvPr>
          <p:cNvSpPr>
            <a:spLocks noGrp="1"/>
          </p:cNvSpPr>
          <p:nvPr>
            <p:ph type="dt" sz="half" idx="10"/>
          </p:nvPr>
        </p:nvSpPr>
        <p:spPr/>
        <p:txBody>
          <a:bodyPr/>
          <a:lstStyle/>
          <a:p>
            <a:fld id="{17BAA92A-3172-0647-8A9B-7E63BC2EE2E4}" type="datetime1">
              <a:rPr lang="en-AU" smtClean="0"/>
              <a:t>7/2/2023</a:t>
            </a:fld>
            <a:endParaRPr lang="en-AU"/>
          </a:p>
        </p:txBody>
      </p:sp>
      <p:sp>
        <p:nvSpPr>
          <p:cNvPr id="3" name="Footer Placeholder 2">
            <a:extLst>
              <a:ext uri="{FF2B5EF4-FFF2-40B4-BE49-F238E27FC236}">
                <a16:creationId xmlns:a16="http://schemas.microsoft.com/office/drawing/2014/main" id="{A399829B-CF06-264D-BCB9-2CCF63604D82}"/>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1FAC6723-C10A-4947-BE81-CDFED2B92E3E}"/>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1263568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42BAE-9A7B-6E47-869C-232F99FFDAE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Content Placeholder 2">
            <a:extLst>
              <a:ext uri="{FF2B5EF4-FFF2-40B4-BE49-F238E27FC236}">
                <a16:creationId xmlns:a16="http://schemas.microsoft.com/office/drawing/2014/main" id="{4F2C2A00-D9DB-F94C-80C7-9370E6B7E49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Text Placeholder 3">
            <a:extLst>
              <a:ext uri="{FF2B5EF4-FFF2-40B4-BE49-F238E27FC236}">
                <a16:creationId xmlns:a16="http://schemas.microsoft.com/office/drawing/2014/main" id="{C4222BEE-B459-024A-A826-015D891AD6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D807B53-31C1-D24E-8609-FDFC3DB98DBC}"/>
              </a:ext>
            </a:extLst>
          </p:cNvPr>
          <p:cNvSpPr>
            <a:spLocks noGrp="1"/>
          </p:cNvSpPr>
          <p:nvPr>
            <p:ph type="dt" sz="half" idx="10"/>
          </p:nvPr>
        </p:nvSpPr>
        <p:spPr/>
        <p:txBody>
          <a:bodyPr/>
          <a:lstStyle/>
          <a:p>
            <a:fld id="{4AE5C739-2156-1845-9553-D7CBBCA5ECBD}" type="datetime1">
              <a:rPr lang="en-AU" smtClean="0"/>
              <a:t>7/2/2023</a:t>
            </a:fld>
            <a:endParaRPr lang="en-AU"/>
          </a:p>
        </p:txBody>
      </p:sp>
      <p:sp>
        <p:nvSpPr>
          <p:cNvPr id="6" name="Footer Placeholder 5">
            <a:extLst>
              <a:ext uri="{FF2B5EF4-FFF2-40B4-BE49-F238E27FC236}">
                <a16:creationId xmlns:a16="http://schemas.microsoft.com/office/drawing/2014/main" id="{8F189C65-CCA7-4343-A34D-5224BBC99D54}"/>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3E318CA9-1612-C14A-8266-52DF9C5DD028}"/>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4197213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F32AA-FCF9-D246-A838-07709F4C0E6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Picture Placeholder 2">
            <a:extLst>
              <a:ext uri="{FF2B5EF4-FFF2-40B4-BE49-F238E27FC236}">
                <a16:creationId xmlns:a16="http://schemas.microsoft.com/office/drawing/2014/main" id="{20971788-8A31-164F-A095-0A881BE9CE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B0A17F44-3995-8545-809B-15266CBD05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ED3B1D3-1387-5D44-B95B-2DC02B373D78}"/>
              </a:ext>
            </a:extLst>
          </p:cNvPr>
          <p:cNvSpPr>
            <a:spLocks noGrp="1"/>
          </p:cNvSpPr>
          <p:nvPr>
            <p:ph type="dt" sz="half" idx="10"/>
          </p:nvPr>
        </p:nvSpPr>
        <p:spPr/>
        <p:txBody>
          <a:bodyPr/>
          <a:lstStyle/>
          <a:p>
            <a:fld id="{1A25FE41-03C6-A34B-B13D-8E5C31CA0331}" type="datetime1">
              <a:rPr lang="en-AU" smtClean="0"/>
              <a:t>7/2/2023</a:t>
            </a:fld>
            <a:endParaRPr lang="en-AU"/>
          </a:p>
        </p:txBody>
      </p:sp>
      <p:sp>
        <p:nvSpPr>
          <p:cNvPr id="6" name="Footer Placeholder 5">
            <a:extLst>
              <a:ext uri="{FF2B5EF4-FFF2-40B4-BE49-F238E27FC236}">
                <a16:creationId xmlns:a16="http://schemas.microsoft.com/office/drawing/2014/main" id="{8A049E5C-8B37-1644-AB99-B8FC31FFD9AE}"/>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7B482A52-D0D5-6142-94C4-B0DF58A3ADC2}"/>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38495579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518EF84-8CA1-5A4A-B32F-75A884FC19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AU"/>
          </a:p>
        </p:txBody>
      </p:sp>
      <p:sp>
        <p:nvSpPr>
          <p:cNvPr id="3" name="Text Placeholder 2">
            <a:extLst>
              <a:ext uri="{FF2B5EF4-FFF2-40B4-BE49-F238E27FC236}">
                <a16:creationId xmlns:a16="http://schemas.microsoft.com/office/drawing/2014/main" id="{5CFFCB30-B7C9-6041-8A2C-7879D8C6EE2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3B1F3F9F-E105-B843-BFEA-26F0BC8CDF8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317E4-64B0-1A46-A92E-756872CA24D9}" type="datetime1">
              <a:rPr lang="en-AU" smtClean="0"/>
              <a:t>7/2/2023</a:t>
            </a:fld>
            <a:endParaRPr lang="en-AU"/>
          </a:p>
        </p:txBody>
      </p:sp>
      <p:sp>
        <p:nvSpPr>
          <p:cNvPr id="5" name="Footer Placeholder 4">
            <a:extLst>
              <a:ext uri="{FF2B5EF4-FFF2-40B4-BE49-F238E27FC236}">
                <a16:creationId xmlns:a16="http://schemas.microsoft.com/office/drawing/2014/main" id="{CF1CEAEC-6386-E14D-B1C2-DDF181BCF77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A9F6B69C-91E7-AB47-8533-C9418F39EC8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2E326F-2974-0E46-BE41-4A2DFAACED48}" type="slidenum">
              <a:rPr lang="en-AU" smtClean="0"/>
              <a:t>‹#›</a:t>
            </a:fld>
            <a:endParaRPr lang="en-AU"/>
          </a:p>
        </p:txBody>
      </p:sp>
    </p:spTree>
    <p:extLst>
      <p:ext uri="{BB962C8B-B14F-4D97-AF65-F5344CB8AC3E}">
        <p14:creationId xmlns:p14="http://schemas.microsoft.com/office/powerpoint/2010/main" val="399709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5433C-73BD-A642-8CBC-4C2E425B609E}"/>
              </a:ext>
            </a:extLst>
          </p:cNvPr>
          <p:cNvSpPr>
            <a:spLocks noGrp="1"/>
          </p:cNvSpPr>
          <p:nvPr>
            <p:ph type="ctrTitle"/>
          </p:nvPr>
        </p:nvSpPr>
        <p:spPr>
          <a:xfrm>
            <a:off x="178676" y="1195935"/>
            <a:ext cx="11298621" cy="2387600"/>
          </a:xfrm>
        </p:spPr>
        <p:txBody>
          <a:bodyPr>
            <a:normAutofit/>
          </a:bodyPr>
          <a:lstStyle/>
          <a:p>
            <a:r>
              <a:rPr lang="en-AU" dirty="0">
                <a:solidFill>
                  <a:schemeClr val="accent4">
                    <a:lumMod val="50000"/>
                  </a:schemeClr>
                </a:solidFill>
                <a:latin typeface="Powderfinger Type" panose="02020709070000000403" pitchFamily="49" charset="77"/>
              </a:rPr>
              <a:t>DNS Evolution</a:t>
            </a:r>
          </a:p>
        </p:txBody>
      </p:sp>
      <p:sp>
        <p:nvSpPr>
          <p:cNvPr id="3" name="Subtitle 2">
            <a:extLst>
              <a:ext uri="{FF2B5EF4-FFF2-40B4-BE49-F238E27FC236}">
                <a16:creationId xmlns:a16="http://schemas.microsoft.com/office/drawing/2014/main" id="{F3E38C45-B1A8-1147-AE83-17D3E576A1D7}"/>
              </a:ext>
            </a:extLst>
          </p:cNvPr>
          <p:cNvSpPr>
            <a:spLocks noGrp="1"/>
          </p:cNvSpPr>
          <p:nvPr>
            <p:ph type="subTitle" idx="1"/>
          </p:nvPr>
        </p:nvSpPr>
        <p:spPr>
          <a:xfrm>
            <a:off x="2144111" y="4593021"/>
            <a:ext cx="9144000" cy="1640544"/>
          </a:xfrm>
        </p:spPr>
        <p:txBody>
          <a:bodyPr>
            <a:normAutofit fontScale="92500" lnSpcReduction="10000"/>
          </a:bodyPr>
          <a:lstStyle/>
          <a:p>
            <a:pPr algn="r"/>
            <a:r>
              <a:rPr lang="en-AU" dirty="0">
                <a:solidFill>
                  <a:srgbClr val="7F3929"/>
                </a:solidFill>
                <a:latin typeface="AhnbergHand" pitchFamily="2" charset="0"/>
              </a:rPr>
              <a:t>February 2023</a:t>
            </a:r>
          </a:p>
          <a:p>
            <a:pPr algn="r"/>
            <a:endParaRPr lang="en-AU" dirty="0">
              <a:solidFill>
                <a:schemeClr val="bg1">
                  <a:lumMod val="75000"/>
                </a:schemeClr>
              </a:solidFill>
              <a:latin typeface="AhnbergHand" pitchFamily="2" charset="0"/>
            </a:endParaRPr>
          </a:p>
          <a:p>
            <a:pPr algn="r"/>
            <a:r>
              <a:rPr lang="en-AU" dirty="0">
                <a:solidFill>
                  <a:schemeClr val="bg1">
                    <a:lumMod val="75000"/>
                  </a:schemeClr>
                </a:solidFill>
                <a:latin typeface="AhnbergHand" pitchFamily="2" charset="0"/>
              </a:rPr>
              <a:t>Geoff Huston AM</a:t>
            </a:r>
          </a:p>
          <a:p>
            <a:pPr algn="r"/>
            <a:r>
              <a:rPr lang="en-AU" dirty="0">
                <a:solidFill>
                  <a:schemeClr val="bg1">
                    <a:lumMod val="75000"/>
                  </a:schemeClr>
                </a:solidFill>
                <a:latin typeface="AhnbergHand" pitchFamily="2" charset="0"/>
              </a:rPr>
              <a:t>APNIC Labs</a:t>
            </a:r>
          </a:p>
          <a:p>
            <a:pPr algn="r"/>
            <a:endParaRPr lang="en-AU" dirty="0">
              <a:solidFill>
                <a:schemeClr val="bg1">
                  <a:lumMod val="75000"/>
                </a:schemeClr>
              </a:solidFill>
              <a:latin typeface="AhnbergHand" pitchFamily="2" charset="0"/>
            </a:endParaRPr>
          </a:p>
        </p:txBody>
      </p:sp>
    </p:spTree>
    <p:extLst>
      <p:ext uri="{BB962C8B-B14F-4D97-AF65-F5344CB8AC3E}">
        <p14:creationId xmlns:p14="http://schemas.microsoft.com/office/powerpoint/2010/main" val="22007995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E4569-449C-5E43-8A57-E9CF062D8BCC}"/>
              </a:ext>
            </a:extLst>
          </p:cNvPr>
          <p:cNvSpPr>
            <a:spLocks noGrp="1"/>
          </p:cNvSpPr>
          <p:nvPr>
            <p:ph type="title"/>
          </p:nvPr>
        </p:nvSpPr>
        <p:spPr/>
        <p:txBody>
          <a:bodyPr/>
          <a:lstStyle/>
          <a:p>
            <a:r>
              <a:rPr lang="en-AU" dirty="0"/>
              <a:t>Is DNSSEC being used?</a:t>
            </a:r>
          </a:p>
        </p:txBody>
      </p:sp>
      <p:sp>
        <p:nvSpPr>
          <p:cNvPr id="3" name="Content Placeholder 2">
            <a:extLst>
              <a:ext uri="{FF2B5EF4-FFF2-40B4-BE49-F238E27FC236}">
                <a16:creationId xmlns:a16="http://schemas.microsoft.com/office/drawing/2014/main" id="{8AF5384A-CCCC-A64D-8D1C-DC552FDD431A}"/>
              </a:ext>
            </a:extLst>
          </p:cNvPr>
          <p:cNvSpPr>
            <a:spLocks noGrp="1"/>
          </p:cNvSpPr>
          <p:nvPr>
            <p:ph idx="1"/>
          </p:nvPr>
        </p:nvSpPr>
        <p:spPr/>
        <p:txBody>
          <a:bodyPr/>
          <a:lstStyle/>
          <a:p>
            <a:r>
              <a:rPr lang="en-AU" dirty="0"/>
              <a:t>Yes and No!</a:t>
            </a:r>
          </a:p>
        </p:txBody>
      </p:sp>
      <p:sp>
        <p:nvSpPr>
          <p:cNvPr id="4" name="Slide Number Placeholder 3">
            <a:extLst>
              <a:ext uri="{FF2B5EF4-FFF2-40B4-BE49-F238E27FC236}">
                <a16:creationId xmlns:a16="http://schemas.microsoft.com/office/drawing/2014/main" id="{57A042B4-292C-5447-9D46-566E5A7E4AFD}"/>
              </a:ext>
            </a:extLst>
          </p:cNvPr>
          <p:cNvSpPr>
            <a:spLocks noGrp="1"/>
          </p:cNvSpPr>
          <p:nvPr>
            <p:ph type="sldNum" sz="quarter" idx="12"/>
          </p:nvPr>
        </p:nvSpPr>
        <p:spPr/>
        <p:txBody>
          <a:bodyPr/>
          <a:lstStyle/>
          <a:p>
            <a:fld id="{652E326F-2974-0E46-BE41-4A2DFAACED48}" type="slidenum">
              <a:rPr lang="en-AU" smtClean="0"/>
              <a:t>10</a:t>
            </a:fld>
            <a:endParaRPr lang="en-AU"/>
          </a:p>
        </p:txBody>
      </p:sp>
      <p:sp>
        <p:nvSpPr>
          <p:cNvPr id="7" name="TextBox 6">
            <a:extLst>
              <a:ext uri="{FF2B5EF4-FFF2-40B4-BE49-F238E27FC236}">
                <a16:creationId xmlns:a16="http://schemas.microsoft.com/office/drawing/2014/main" id="{0E2DF7B6-FE4E-CC4C-8586-7269F9FAB036}"/>
              </a:ext>
            </a:extLst>
          </p:cNvPr>
          <p:cNvSpPr txBox="1"/>
          <p:nvPr/>
        </p:nvSpPr>
        <p:spPr>
          <a:xfrm>
            <a:off x="3927768" y="2153523"/>
            <a:ext cx="6445995" cy="369332"/>
          </a:xfrm>
          <a:prstGeom prst="rect">
            <a:avLst/>
          </a:prstGeom>
          <a:noFill/>
        </p:spPr>
        <p:txBody>
          <a:bodyPr wrap="none" rtlCol="0">
            <a:spAutoFit/>
          </a:bodyPr>
          <a:lstStyle/>
          <a:p>
            <a:r>
              <a:rPr lang="en-AU" dirty="0">
                <a:latin typeface="AhnbergHand" pitchFamily="2" charset="0"/>
              </a:rPr>
              <a:t>Where are the users who validate DNS responses?</a:t>
            </a:r>
          </a:p>
        </p:txBody>
      </p:sp>
      <p:sp>
        <p:nvSpPr>
          <p:cNvPr id="9" name="Rectangle 8">
            <a:extLst>
              <a:ext uri="{FF2B5EF4-FFF2-40B4-BE49-F238E27FC236}">
                <a16:creationId xmlns:a16="http://schemas.microsoft.com/office/drawing/2014/main" id="{1F1D6D04-3B52-C04B-B221-BCBD03D4EAC0}"/>
              </a:ext>
            </a:extLst>
          </p:cNvPr>
          <p:cNvSpPr/>
          <p:nvPr/>
        </p:nvSpPr>
        <p:spPr>
          <a:xfrm>
            <a:off x="7788120" y="6085490"/>
            <a:ext cx="515052" cy="6359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1" name="Picture 10">
            <a:extLst>
              <a:ext uri="{FF2B5EF4-FFF2-40B4-BE49-F238E27FC236}">
                <a16:creationId xmlns:a16="http://schemas.microsoft.com/office/drawing/2014/main" id="{8993E88B-5089-FCB1-1B59-22B7CF709759}"/>
              </a:ext>
            </a:extLst>
          </p:cNvPr>
          <p:cNvPicPr>
            <a:picLocks noChangeAspect="1"/>
          </p:cNvPicPr>
          <p:nvPr/>
        </p:nvPicPr>
        <p:blipFill>
          <a:blip r:embed="rId2"/>
          <a:stretch>
            <a:fillRect/>
          </a:stretch>
        </p:blipFill>
        <p:spPr>
          <a:xfrm>
            <a:off x="3415862" y="2639537"/>
            <a:ext cx="7772400" cy="3627120"/>
          </a:xfrm>
          <a:prstGeom prst="rect">
            <a:avLst/>
          </a:prstGeom>
        </p:spPr>
      </p:pic>
    </p:spTree>
    <p:extLst>
      <p:ext uri="{BB962C8B-B14F-4D97-AF65-F5344CB8AC3E}">
        <p14:creationId xmlns:p14="http://schemas.microsoft.com/office/powerpoint/2010/main" val="10127305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EF627E1B-7D54-DA49-B30B-0ADCE485853D}"/>
              </a:ext>
            </a:extLst>
          </p:cNvPr>
          <p:cNvPicPr>
            <a:picLocks noChangeAspect="1"/>
          </p:cNvPicPr>
          <p:nvPr/>
        </p:nvPicPr>
        <p:blipFill>
          <a:blip r:embed="rId2"/>
          <a:stretch>
            <a:fillRect/>
          </a:stretch>
        </p:blipFill>
        <p:spPr>
          <a:xfrm>
            <a:off x="1024609" y="2756155"/>
            <a:ext cx="7772400" cy="3577771"/>
          </a:xfrm>
          <a:prstGeom prst="rect">
            <a:avLst/>
          </a:prstGeom>
        </p:spPr>
      </p:pic>
      <p:sp>
        <p:nvSpPr>
          <p:cNvPr id="2" name="Title 1">
            <a:extLst>
              <a:ext uri="{FF2B5EF4-FFF2-40B4-BE49-F238E27FC236}">
                <a16:creationId xmlns:a16="http://schemas.microsoft.com/office/drawing/2014/main" id="{29EE4569-449C-5E43-8A57-E9CF062D8BCC}"/>
              </a:ext>
            </a:extLst>
          </p:cNvPr>
          <p:cNvSpPr>
            <a:spLocks noGrp="1"/>
          </p:cNvSpPr>
          <p:nvPr>
            <p:ph type="title"/>
          </p:nvPr>
        </p:nvSpPr>
        <p:spPr/>
        <p:txBody>
          <a:bodyPr/>
          <a:lstStyle/>
          <a:p>
            <a:r>
              <a:rPr lang="en-AU" dirty="0"/>
              <a:t>Is DNSSEC being used?</a:t>
            </a:r>
          </a:p>
        </p:txBody>
      </p:sp>
      <p:sp>
        <p:nvSpPr>
          <p:cNvPr id="3" name="Content Placeholder 2">
            <a:extLst>
              <a:ext uri="{FF2B5EF4-FFF2-40B4-BE49-F238E27FC236}">
                <a16:creationId xmlns:a16="http://schemas.microsoft.com/office/drawing/2014/main" id="{8AF5384A-CCCC-A64D-8D1C-DC552FDD431A}"/>
              </a:ext>
            </a:extLst>
          </p:cNvPr>
          <p:cNvSpPr>
            <a:spLocks noGrp="1"/>
          </p:cNvSpPr>
          <p:nvPr>
            <p:ph idx="1"/>
          </p:nvPr>
        </p:nvSpPr>
        <p:spPr/>
        <p:txBody>
          <a:bodyPr/>
          <a:lstStyle/>
          <a:p>
            <a:r>
              <a:rPr lang="en-AU" dirty="0"/>
              <a:t>Yes and No!</a:t>
            </a:r>
          </a:p>
        </p:txBody>
      </p:sp>
      <p:sp>
        <p:nvSpPr>
          <p:cNvPr id="4" name="Slide Number Placeholder 3">
            <a:extLst>
              <a:ext uri="{FF2B5EF4-FFF2-40B4-BE49-F238E27FC236}">
                <a16:creationId xmlns:a16="http://schemas.microsoft.com/office/drawing/2014/main" id="{57A042B4-292C-5447-9D46-566E5A7E4AFD}"/>
              </a:ext>
            </a:extLst>
          </p:cNvPr>
          <p:cNvSpPr>
            <a:spLocks noGrp="1"/>
          </p:cNvSpPr>
          <p:nvPr>
            <p:ph type="sldNum" sz="quarter" idx="12"/>
          </p:nvPr>
        </p:nvSpPr>
        <p:spPr/>
        <p:txBody>
          <a:bodyPr/>
          <a:lstStyle/>
          <a:p>
            <a:fld id="{652E326F-2974-0E46-BE41-4A2DFAACED48}" type="slidenum">
              <a:rPr lang="en-AU" smtClean="0"/>
              <a:t>11</a:t>
            </a:fld>
            <a:endParaRPr lang="en-AU"/>
          </a:p>
        </p:txBody>
      </p:sp>
      <p:sp>
        <p:nvSpPr>
          <p:cNvPr id="5" name="TextBox 4">
            <a:extLst>
              <a:ext uri="{FF2B5EF4-FFF2-40B4-BE49-F238E27FC236}">
                <a16:creationId xmlns:a16="http://schemas.microsoft.com/office/drawing/2014/main" id="{C4A333BB-AC29-E649-B93F-455677AE3A33}"/>
              </a:ext>
            </a:extLst>
          </p:cNvPr>
          <p:cNvSpPr txBox="1"/>
          <p:nvPr/>
        </p:nvSpPr>
        <p:spPr>
          <a:xfrm>
            <a:off x="1026804" y="6347203"/>
            <a:ext cx="540533" cy="261610"/>
          </a:xfrm>
          <a:prstGeom prst="rect">
            <a:avLst/>
          </a:prstGeom>
          <a:noFill/>
        </p:spPr>
        <p:txBody>
          <a:bodyPr wrap="none" rtlCol="0">
            <a:spAutoFit/>
          </a:bodyPr>
          <a:lstStyle/>
          <a:p>
            <a:r>
              <a:rPr lang="en-AU" sz="1050" dirty="0">
                <a:latin typeface="AhnbergHand" pitchFamily="2" charset="0"/>
              </a:rPr>
              <a:t>2014</a:t>
            </a:r>
          </a:p>
        </p:txBody>
      </p:sp>
      <p:sp>
        <p:nvSpPr>
          <p:cNvPr id="8" name="TextBox 7">
            <a:extLst>
              <a:ext uri="{FF2B5EF4-FFF2-40B4-BE49-F238E27FC236}">
                <a16:creationId xmlns:a16="http://schemas.microsoft.com/office/drawing/2014/main" id="{7DDAEA63-AE8F-DD4C-AB86-1D4051848AF0}"/>
              </a:ext>
            </a:extLst>
          </p:cNvPr>
          <p:cNvSpPr txBox="1"/>
          <p:nvPr/>
        </p:nvSpPr>
        <p:spPr>
          <a:xfrm>
            <a:off x="2640750" y="6347203"/>
            <a:ext cx="529312" cy="253916"/>
          </a:xfrm>
          <a:prstGeom prst="rect">
            <a:avLst/>
          </a:prstGeom>
          <a:noFill/>
        </p:spPr>
        <p:txBody>
          <a:bodyPr wrap="none" rtlCol="0">
            <a:spAutoFit/>
          </a:bodyPr>
          <a:lstStyle/>
          <a:p>
            <a:r>
              <a:rPr lang="en-AU" sz="1050" dirty="0">
                <a:latin typeface="AhnbergHand" pitchFamily="2" charset="0"/>
              </a:rPr>
              <a:t>2016</a:t>
            </a:r>
          </a:p>
        </p:txBody>
      </p:sp>
      <p:sp>
        <p:nvSpPr>
          <p:cNvPr id="9" name="TextBox 8">
            <a:extLst>
              <a:ext uri="{FF2B5EF4-FFF2-40B4-BE49-F238E27FC236}">
                <a16:creationId xmlns:a16="http://schemas.microsoft.com/office/drawing/2014/main" id="{47A6CFB6-B397-9947-97F9-C5C93438E338}"/>
              </a:ext>
            </a:extLst>
          </p:cNvPr>
          <p:cNvSpPr txBox="1"/>
          <p:nvPr/>
        </p:nvSpPr>
        <p:spPr>
          <a:xfrm>
            <a:off x="4243475" y="6347203"/>
            <a:ext cx="516488" cy="253916"/>
          </a:xfrm>
          <a:prstGeom prst="rect">
            <a:avLst/>
          </a:prstGeom>
          <a:noFill/>
        </p:spPr>
        <p:txBody>
          <a:bodyPr wrap="none" rtlCol="0">
            <a:spAutoFit/>
          </a:bodyPr>
          <a:lstStyle/>
          <a:p>
            <a:r>
              <a:rPr lang="en-AU" sz="1050" dirty="0">
                <a:latin typeface="AhnbergHand" pitchFamily="2" charset="0"/>
              </a:rPr>
              <a:t>2018</a:t>
            </a:r>
          </a:p>
        </p:txBody>
      </p:sp>
      <p:sp>
        <p:nvSpPr>
          <p:cNvPr id="10" name="TextBox 9">
            <a:extLst>
              <a:ext uri="{FF2B5EF4-FFF2-40B4-BE49-F238E27FC236}">
                <a16:creationId xmlns:a16="http://schemas.microsoft.com/office/drawing/2014/main" id="{7BD43CA9-6D03-9342-B0A3-882D7063BD19}"/>
              </a:ext>
            </a:extLst>
          </p:cNvPr>
          <p:cNvSpPr txBox="1"/>
          <p:nvPr/>
        </p:nvSpPr>
        <p:spPr>
          <a:xfrm>
            <a:off x="5833376" y="6347203"/>
            <a:ext cx="582211" cy="253916"/>
          </a:xfrm>
          <a:prstGeom prst="rect">
            <a:avLst/>
          </a:prstGeom>
          <a:noFill/>
        </p:spPr>
        <p:txBody>
          <a:bodyPr wrap="none" rtlCol="0">
            <a:spAutoFit/>
          </a:bodyPr>
          <a:lstStyle/>
          <a:p>
            <a:r>
              <a:rPr lang="en-AU" sz="1050" dirty="0">
                <a:latin typeface="AhnbergHand" pitchFamily="2" charset="0"/>
              </a:rPr>
              <a:t>2020</a:t>
            </a:r>
          </a:p>
        </p:txBody>
      </p:sp>
      <p:sp>
        <p:nvSpPr>
          <p:cNvPr id="11" name="TextBox 10">
            <a:extLst>
              <a:ext uri="{FF2B5EF4-FFF2-40B4-BE49-F238E27FC236}">
                <a16:creationId xmlns:a16="http://schemas.microsoft.com/office/drawing/2014/main" id="{C29AA01F-EE41-974E-BB1D-2E1FA3A05893}"/>
              </a:ext>
            </a:extLst>
          </p:cNvPr>
          <p:cNvSpPr txBox="1"/>
          <p:nvPr/>
        </p:nvSpPr>
        <p:spPr>
          <a:xfrm>
            <a:off x="3927768" y="2153523"/>
            <a:ext cx="3860352" cy="369332"/>
          </a:xfrm>
          <a:prstGeom prst="rect">
            <a:avLst/>
          </a:prstGeom>
          <a:noFill/>
        </p:spPr>
        <p:txBody>
          <a:bodyPr wrap="none" rtlCol="0">
            <a:spAutoFit/>
          </a:bodyPr>
          <a:lstStyle/>
          <a:p>
            <a:r>
              <a:rPr lang="en-AU" dirty="0">
                <a:latin typeface="AhnbergHand" pitchFamily="2" charset="0"/>
              </a:rPr>
              <a:t>Who validates DNS responses?</a:t>
            </a:r>
          </a:p>
        </p:txBody>
      </p:sp>
      <p:sp>
        <p:nvSpPr>
          <p:cNvPr id="12" name="TextBox 11">
            <a:extLst>
              <a:ext uri="{FF2B5EF4-FFF2-40B4-BE49-F238E27FC236}">
                <a16:creationId xmlns:a16="http://schemas.microsoft.com/office/drawing/2014/main" id="{6C1AA5B5-4D06-554D-AB80-37F6B60037DA}"/>
              </a:ext>
            </a:extLst>
          </p:cNvPr>
          <p:cNvSpPr txBox="1"/>
          <p:nvPr/>
        </p:nvSpPr>
        <p:spPr>
          <a:xfrm>
            <a:off x="9312565" y="3938123"/>
            <a:ext cx="2345383" cy="1569660"/>
          </a:xfrm>
          <a:prstGeom prst="rect">
            <a:avLst/>
          </a:prstGeom>
          <a:noFill/>
        </p:spPr>
        <p:txBody>
          <a:bodyPr wrap="square" rtlCol="0">
            <a:spAutoFit/>
          </a:bodyPr>
          <a:lstStyle/>
          <a:p>
            <a:r>
              <a:rPr lang="en-AU" sz="1600" dirty="0">
                <a:latin typeface="AhnbergHand" pitchFamily="2" charset="0"/>
              </a:rPr>
              <a:t>30% of users are behind DNSSEC-validating resolvers who will not resolve a badly signed DNS name</a:t>
            </a:r>
          </a:p>
        </p:txBody>
      </p:sp>
      <p:sp>
        <p:nvSpPr>
          <p:cNvPr id="13" name="Freeform 12">
            <a:extLst>
              <a:ext uri="{FF2B5EF4-FFF2-40B4-BE49-F238E27FC236}">
                <a16:creationId xmlns:a16="http://schemas.microsoft.com/office/drawing/2014/main" id="{141EFA5B-3BCB-9C45-A28B-3E5A9DA06969}"/>
              </a:ext>
            </a:extLst>
          </p:cNvPr>
          <p:cNvSpPr/>
          <p:nvPr/>
        </p:nvSpPr>
        <p:spPr>
          <a:xfrm>
            <a:off x="8823945" y="4551503"/>
            <a:ext cx="461684" cy="342900"/>
          </a:xfrm>
          <a:custGeom>
            <a:avLst/>
            <a:gdLst>
              <a:gd name="connsiteX0" fmla="*/ 461684 w 461684"/>
              <a:gd name="connsiteY0" fmla="*/ 182880 h 342900"/>
              <a:gd name="connsiteX1" fmla="*/ 57824 w 461684"/>
              <a:gd name="connsiteY1" fmla="*/ 137160 h 342900"/>
              <a:gd name="connsiteX2" fmla="*/ 255944 w 461684"/>
              <a:gd name="connsiteY2" fmla="*/ 0 h 342900"/>
              <a:gd name="connsiteX3" fmla="*/ 4484 w 461684"/>
              <a:gd name="connsiteY3" fmla="*/ 137160 h 342900"/>
              <a:gd name="connsiteX4" fmla="*/ 118784 w 461684"/>
              <a:gd name="connsiteY4" fmla="*/ 342900 h 342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1684" h="342900">
                <a:moveTo>
                  <a:pt x="461684" y="182880"/>
                </a:moveTo>
                <a:cubicBezTo>
                  <a:pt x="276899" y="175260"/>
                  <a:pt x="92114" y="167640"/>
                  <a:pt x="57824" y="137160"/>
                </a:cubicBezTo>
                <a:cubicBezTo>
                  <a:pt x="23534" y="106680"/>
                  <a:pt x="264834" y="0"/>
                  <a:pt x="255944" y="0"/>
                </a:cubicBezTo>
                <a:cubicBezTo>
                  <a:pt x="247054" y="0"/>
                  <a:pt x="27344" y="80010"/>
                  <a:pt x="4484" y="137160"/>
                </a:cubicBezTo>
                <a:cubicBezTo>
                  <a:pt x="-18376" y="194310"/>
                  <a:pt x="50204" y="268605"/>
                  <a:pt x="118784" y="34290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TextBox 5">
            <a:extLst>
              <a:ext uri="{FF2B5EF4-FFF2-40B4-BE49-F238E27FC236}">
                <a16:creationId xmlns:a16="http://schemas.microsoft.com/office/drawing/2014/main" id="{9935D032-D9AA-028E-EB88-84D3957D0DDD}"/>
              </a:ext>
            </a:extLst>
          </p:cNvPr>
          <p:cNvSpPr txBox="1"/>
          <p:nvPr/>
        </p:nvSpPr>
        <p:spPr>
          <a:xfrm>
            <a:off x="7488999" y="6347203"/>
            <a:ext cx="598241" cy="253916"/>
          </a:xfrm>
          <a:prstGeom prst="rect">
            <a:avLst/>
          </a:prstGeom>
          <a:noFill/>
        </p:spPr>
        <p:txBody>
          <a:bodyPr wrap="none" rtlCol="0">
            <a:spAutoFit/>
          </a:bodyPr>
          <a:lstStyle/>
          <a:p>
            <a:r>
              <a:rPr lang="en-AU" sz="1050" dirty="0">
                <a:latin typeface="AhnbergHand" pitchFamily="2" charset="0"/>
              </a:rPr>
              <a:t>2022</a:t>
            </a:r>
          </a:p>
        </p:txBody>
      </p:sp>
    </p:spTree>
    <p:extLst>
      <p:ext uri="{BB962C8B-B14F-4D97-AF65-F5344CB8AC3E}">
        <p14:creationId xmlns:p14="http://schemas.microsoft.com/office/powerpoint/2010/main" val="6172584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E4569-449C-5E43-8A57-E9CF062D8BCC}"/>
              </a:ext>
            </a:extLst>
          </p:cNvPr>
          <p:cNvSpPr>
            <a:spLocks noGrp="1"/>
          </p:cNvSpPr>
          <p:nvPr>
            <p:ph type="title"/>
          </p:nvPr>
        </p:nvSpPr>
        <p:spPr/>
        <p:txBody>
          <a:bodyPr/>
          <a:lstStyle/>
          <a:p>
            <a:r>
              <a:rPr lang="en-AU" dirty="0"/>
              <a:t>Is DNSSEC being used?</a:t>
            </a:r>
          </a:p>
        </p:txBody>
      </p:sp>
      <p:sp>
        <p:nvSpPr>
          <p:cNvPr id="3" name="Content Placeholder 2">
            <a:extLst>
              <a:ext uri="{FF2B5EF4-FFF2-40B4-BE49-F238E27FC236}">
                <a16:creationId xmlns:a16="http://schemas.microsoft.com/office/drawing/2014/main" id="{8AF5384A-CCCC-A64D-8D1C-DC552FDD431A}"/>
              </a:ext>
            </a:extLst>
          </p:cNvPr>
          <p:cNvSpPr>
            <a:spLocks noGrp="1"/>
          </p:cNvSpPr>
          <p:nvPr>
            <p:ph idx="1"/>
          </p:nvPr>
        </p:nvSpPr>
        <p:spPr/>
        <p:txBody>
          <a:bodyPr/>
          <a:lstStyle/>
          <a:p>
            <a:r>
              <a:rPr lang="en-AU" dirty="0"/>
              <a:t>Yes and No!</a:t>
            </a:r>
          </a:p>
        </p:txBody>
      </p:sp>
      <p:sp>
        <p:nvSpPr>
          <p:cNvPr id="4" name="Slide Number Placeholder 3">
            <a:extLst>
              <a:ext uri="{FF2B5EF4-FFF2-40B4-BE49-F238E27FC236}">
                <a16:creationId xmlns:a16="http://schemas.microsoft.com/office/drawing/2014/main" id="{57A042B4-292C-5447-9D46-566E5A7E4AFD}"/>
              </a:ext>
            </a:extLst>
          </p:cNvPr>
          <p:cNvSpPr>
            <a:spLocks noGrp="1"/>
          </p:cNvSpPr>
          <p:nvPr>
            <p:ph type="sldNum" sz="quarter" idx="12"/>
          </p:nvPr>
        </p:nvSpPr>
        <p:spPr/>
        <p:txBody>
          <a:bodyPr/>
          <a:lstStyle/>
          <a:p>
            <a:fld id="{652E326F-2974-0E46-BE41-4A2DFAACED48}" type="slidenum">
              <a:rPr lang="en-AU" smtClean="0"/>
              <a:t>12</a:t>
            </a:fld>
            <a:endParaRPr lang="en-AU"/>
          </a:p>
        </p:txBody>
      </p:sp>
      <p:sp>
        <p:nvSpPr>
          <p:cNvPr id="11" name="TextBox 10">
            <a:extLst>
              <a:ext uri="{FF2B5EF4-FFF2-40B4-BE49-F238E27FC236}">
                <a16:creationId xmlns:a16="http://schemas.microsoft.com/office/drawing/2014/main" id="{C29AA01F-EE41-974E-BB1D-2E1FA3A05893}"/>
              </a:ext>
            </a:extLst>
          </p:cNvPr>
          <p:cNvSpPr txBox="1"/>
          <p:nvPr/>
        </p:nvSpPr>
        <p:spPr>
          <a:xfrm>
            <a:off x="3927768" y="2153523"/>
            <a:ext cx="3081293" cy="369332"/>
          </a:xfrm>
          <a:prstGeom prst="rect">
            <a:avLst/>
          </a:prstGeom>
          <a:noFill/>
        </p:spPr>
        <p:txBody>
          <a:bodyPr wrap="none" rtlCol="0">
            <a:spAutoFit/>
          </a:bodyPr>
          <a:lstStyle/>
          <a:p>
            <a:r>
              <a:rPr lang="en-AU" dirty="0">
                <a:latin typeface="AhnbergHand" pitchFamily="2" charset="0"/>
              </a:rPr>
              <a:t>Who </a:t>
            </a:r>
            <a:r>
              <a:rPr lang="en-AU" dirty="0">
                <a:solidFill>
                  <a:srgbClr val="FF0000"/>
                </a:solidFill>
                <a:latin typeface="AhnbergHand" pitchFamily="2" charset="0"/>
              </a:rPr>
              <a:t>signs</a:t>
            </a:r>
            <a:r>
              <a:rPr lang="en-AU" dirty="0">
                <a:latin typeface="AhnbergHand" pitchFamily="2" charset="0"/>
              </a:rPr>
              <a:t> DNS Zones?</a:t>
            </a:r>
          </a:p>
        </p:txBody>
      </p:sp>
      <p:sp>
        <p:nvSpPr>
          <p:cNvPr id="12" name="TextBox 11">
            <a:extLst>
              <a:ext uri="{FF2B5EF4-FFF2-40B4-BE49-F238E27FC236}">
                <a16:creationId xmlns:a16="http://schemas.microsoft.com/office/drawing/2014/main" id="{6C1AA5B5-4D06-554D-AB80-37F6B60037DA}"/>
              </a:ext>
            </a:extLst>
          </p:cNvPr>
          <p:cNvSpPr txBox="1"/>
          <p:nvPr/>
        </p:nvSpPr>
        <p:spPr>
          <a:xfrm>
            <a:off x="4849788" y="5169297"/>
            <a:ext cx="5231472" cy="1077218"/>
          </a:xfrm>
          <a:prstGeom prst="rect">
            <a:avLst/>
          </a:prstGeom>
          <a:noFill/>
        </p:spPr>
        <p:txBody>
          <a:bodyPr wrap="square" rtlCol="0">
            <a:spAutoFit/>
          </a:bodyPr>
          <a:lstStyle/>
          <a:p>
            <a:r>
              <a:rPr lang="en-AU" sz="1600" dirty="0">
                <a:latin typeface="AhnbergHand" pitchFamily="2" charset="0"/>
              </a:rPr>
              <a:t>Public data on the DNSSEC zone signing rate is hard to define, and even harder to come by! Its around 10% according to a number of sources, but 10% of </a:t>
            </a:r>
            <a:r>
              <a:rPr lang="en-AU" sz="1600" dirty="0">
                <a:solidFill>
                  <a:srgbClr val="FF0000"/>
                </a:solidFill>
                <a:latin typeface="AhnbergHand" pitchFamily="2" charset="0"/>
              </a:rPr>
              <a:t>what</a:t>
            </a:r>
            <a:r>
              <a:rPr lang="en-AU" sz="1600" dirty="0">
                <a:latin typeface="AhnbergHand" pitchFamily="2" charset="0"/>
              </a:rPr>
              <a:t> is very unclear!</a:t>
            </a:r>
          </a:p>
        </p:txBody>
      </p:sp>
      <p:sp>
        <p:nvSpPr>
          <p:cNvPr id="6" name="TextBox 5">
            <a:extLst>
              <a:ext uri="{FF2B5EF4-FFF2-40B4-BE49-F238E27FC236}">
                <a16:creationId xmlns:a16="http://schemas.microsoft.com/office/drawing/2014/main" id="{0E9A394B-1EA8-B047-A254-F48F52D70928}"/>
              </a:ext>
            </a:extLst>
          </p:cNvPr>
          <p:cNvSpPr txBox="1"/>
          <p:nvPr/>
        </p:nvSpPr>
        <p:spPr>
          <a:xfrm>
            <a:off x="4373880" y="3268980"/>
            <a:ext cx="470000" cy="830997"/>
          </a:xfrm>
          <a:prstGeom prst="rect">
            <a:avLst/>
          </a:prstGeom>
          <a:noFill/>
        </p:spPr>
        <p:txBody>
          <a:bodyPr wrap="none" rtlCol="0">
            <a:spAutoFit/>
          </a:bodyPr>
          <a:lstStyle/>
          <a:p>
            <a:r>
              <a:rPr lang="en-AU" sz="4800" dirty="0"/>
              <a:t>?</a:t>
            </a:r>
          </a:p>
        </p:txBody>
      </p:sp>
    </p:spTree>
    <p:extLst>
      <p:ext uri="{BB962C8B-B14F-4D97-AF65-F5344CB8AC3E}">
        <p14:creationId xmlns:p14="http://schemas.microsoft.com/office/powerpoint/2010/main" val="40701622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7BED8-80CD-AB49-873C-E859A7837FC7}"/>
              </a:ext>
            </a:extLst>
          </p:cNvPr>
          <p:cNvSpPr>
            <a:spLocks noGrp="1"/>
          </p:cNvSpPr>
          <p:nvPr>
            <p:ph type="title"/>
          </p:nvPr>
        </p:nvSpPr>
        <p:spPr/>
        <p:txBody>
          <a:bodyPr/>
          <a:lstStyle/>
          <a:p>
            <a:r>
              <a:rPr lang="en-AU" dirty="0"/>
              <a:t>Authenticity in the DNS</a:t>
            </a:r>
          </a:p>
        </p:txBody>
      </p:sp>
      <p:sp>
        <p:nvSpPr>
          <p:cNvPr id="3" name="Content Placeholder 2">
            <a:extLst>
              <a:ext uri="{FF2B5EF4-FFF2-40B4-BE49-F238E27FC236}">
                <a16:creationId xmlns:a16="http://schemas.microsoft.com/office/drawing/2014/main" id="{C32FBE7D-7256-964D-9943-4F0D21AF161F}"/>
              </a:ext>
            </a:extLst>
          </p:cNvPr>
          <p:cNvSpPr>
            <a:spLocks noGrp="1"/>
          </p:cNvSpPr>
          <p:nvPr>
            <p:ph idx="1"/>
          </p:nvPr>
        </p:nvSpPr>
        <p:spPr/>
        <p:txBody>
          <a:bodyPr/>
          <a:lstStyle/>
          <a:p>
            <a:r>
              <a:rPr lang="en-AU" dirty="0"/>
              <a:t>DNSSEC adoption is a trade-off in terms of additional costs of added points of fragility, added delay and load points balanced against the increased assurance of being able to place trust that the DNS responses are authentic </a:t>
            </a:r>
          </a:p>
          <a:p>
            <a:r>
              <a:rPr lang="en-AU" dirty="0"/>
              <a:t>DNSSEC Validation cannot not prevent DNS eavesdropping, interception or tampering – all it can do is withhold DNS responses that are not “genuine”</a:t>
            </a:r>
          </a:p>
        </p:txBody>
      </p:sp>
      <p:sp>
        <p:nvSpPr>
          <p:cNvPr id="4" name="Slide Number Placeholder 3">
            <a:extLst>
              <a:ext uri="{FF2B5EF4-FFF2-40B4-BE49-F238E27FC236}">
                <a16:creationId xmlns:a16="http://schemas.microsoft.com/office/drawing/2014/main" id="{928627FD-C3FF-A04A-A816-3648853DF771}"/>
              </a:ext>
            </a:extLst>
          </p:cNvPr>
          <p:cNvSpPr>
            <a:spLocks noGrp="1"/>
          </p:cNvSpPr>
          <p:nvPr>
            <p:ph type="sldNum" sz="quarter" idx="12"/>
          </p:nvPr>
        </p:nvSpPr>
        <p:spPr/>
        <p:txBody>
          <a:bodyPr/>
          <a:lstStyle/>
          <a:p>
            <a:fld id="{652E326F-2974-0E46-BE41-4A2DFAACED48}" type="slidenum">
              <a:rPr lang="en-AU" smtClean="0"/>
              <a:t>13</a:t>
            </a:fld>
            <a:endParaRPr lang="en-AU"/>
          </a:p>
        </p:txBody>
      </p:sp>
    </p:spTree>
    <p:extLst>
      <p:ext uri="{BB962C8B-B14F-4D97-AF65-F5344CB8AC3E}">
        <p14:creationId xmlns:p14="http://schemas.microsoft.com/office/powerpoint/2010/main" val="1646282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2A8E8-78EA-BB40-BA7C-B8515F64FD04}"/>
              </a:ext>
            </a:extLst>
          </p:cNvPr>
          <p:cNvSpPr>
            <a:spLocks noGrp="1"/>
          </p:cNvSpPr>
          <p:nvPr>
            <p:ph type="title"/>
          </p:nvPr>
        </p:nvSpPr>
        <p:spPr>
          <a:xfrm>
            <a:off x="838200" y="365125"/>
            <a:ext cx="7772905" cy="1325563"/>
          </a:xfrm>
        </p:spPr>
        <p:txBody>
          <a:bodyPr/>
          <a:lstStyle/>
          <a:p>
            <a:r>
              <a:rPr lang="en-AU" dirty="0">
                <a:solidFill>
                  <a:srgbClr val="7F5F00"/>
                </a:solidFill>
              </a:rPr>
              <a:t>What are we doing about all this?</a:t>
            </a:r>
          </a:p>
        </p:txBody>
      </p:sp>
      <p:sp>
        <p:nvSpPr>
          <p:cNvPr id="3" name="Content Placeholder 2">
            <a:extLst>
              <a:ext uri="{FF2B5EF4-FFF2-40B4-BE49-F238E27FC236}">
                <a16:creationId xmlns:a16="http://schemas.microsoft.com/office/drawing/2014/main" id="{88DEB272-02F5-DF40-A238-E2F9CC8C462B}"/>
              </a:ext>
            </a:extLst>
          </p:cNvPr>
          <p:cNvSpPr>
            <a:spLocks noGrp="1"/>
          </p:cNvSpPr>
          <p:nvPr>
            <p:ph idx="1"/>
          </p:nvPr>
        </p:nvSpPr>
        <p:spPr>
          <a:xfrm>
            <a:off x="838200" y="1825625"/>
            <a:ext cx="8043041" cy="4351338"/>
          </a:xfrm>
        </p:spPr>
        <p:txBody>
          <a:bodyPr>
            <a:normAutofit/>
          </a:bodyPr>
          <a:lstStyle/>
          <a:p>
            <a:pPr marL="0" indent="0">
              <a:lnSpc>
                <a:spcPct val="120000"/>
              </a:lnSpc>
              <a:spcBef>
                <a:spcPts val="0"/>
              </a:spcBef>
              <a:buNone/>
            </a:pPr>
            <a:r>
              <a:rPr lang="en-AU" dirty="0"/>
              <a:t>As usual we are trying to do everything at once:</a:t>
            </a:r>
          </a:p>
          <a:p>
            <a:pPr marL="971550" lvl="1" indent="-514350">
              <a:lnSpc>
                <a:spcPct val="120000"/>
              </a:lnSpc>
              <a:spcBef>
                <a:spcPts val="0"/>
              </a:spcBef>
              <a:buFont typeface="+mj-lt"/>
              <a:buAutoNum type="arabicPeriod"/>
            </a:pPr>
            <a:r>
              <a:rPr lang="en-AU" dirty="0"/>
              <a:t>Plugging DNS information leaks</a:t>
            </a:r>
          </a:p>
          <a:p>
            <a:pPr marL="971550" lvl="1" indent="-514350">
              <a:lnSpc>
                <a:spcPct val="120000"/>
              </a:lnSpc>
              <a:spcBef>
                <a:spcPts val="0"/>
              </a:spcBef>
              <a:buFont typeface="+mj-lt"/>
              <a:buAutoNum type="arabicPeriod"/>
            </a:pPr>
            <a:r>
              <a:rPr lang="en-AU" dirty="0"/>
              <a:t>Adding authenticity to the DNS</a:t>
            </a:r>
          </a:p>
          <a:p>
            <a:pPr marL="971550" lvl="1" indent="-514350">
              <a:lnSpc>
                <a:spcPct val="120000"/>
              </a:lnSpc>
              <a:spcBef>
                <a:spcPts val="0"/>
              </a:spcBef>
              <a:buFont typeface="+mj-lt"/>
              <a:buAutoNum type="arabicPeriod"/>
            </a:pPr>
            <a:r>
              <a:rPr lang="en-AU" dirty="0"/>
              <a:t>Increasing our reliance on the DNS for even more services</a:t>
            </a:r>
          </a:p>
          <a:p>
            <a:pPr marL="971550" lvl="1" indent="-514350">
              <a:lnSpc>
                <a:spcPct val="120000"/>
              </a:lnSpc>
              <a:spcBef>
                <a:spcPts val="0"/>
              </a:spcBef>
              <a:buFont typeface="+mj-lt"/>
              <a:buAutoNum type="arabicPeriod"/>
            </a:pPr>
            <a:r>
              <a:rPr lang="en-AU" dirty="0"/>
              <a:t>Exploring Alternatives</a:t>
            </a:r>
          </a:p>
          <a:p>
            <a:pPr marL="0" indent="0">
              <a:lnSpc>
                <a:spcPct val="120000"/>
              </a:lnSpc>
              <a:spcBef>
                <a:spcPts val="0"/>
              </a:spcBef>
              <a:buNone/>
            </a:pPr>
            <a:endParaRPr lang="en-AU" dirty="0"/>
          </a:p>
          <a:p>
            <a:pPr marL="514350" indent="-514350">
              <a:lnSpc>
                <a:spcPct val="120000"/>
              </a:lnSpc>
              <a:spcBef>
                <a:spcPts val="0"/>
              </a:spcBef>
              <a:buFont typeface="+mj-lt"/>
              <a:buAutoNum type="arabicPeriod"/>
            </a:pPr>
            <a:endParaRPr lang="en-AU" dirty="0"/>
          </a:p>
          <a:p>
            <a:endParaRPr lang="en-AU" b="1" dirty="0"/>
          </a:p>
          <a:p>
            <a:pPr lvl="1"/>
            <a:endParaRPr lang="en-AU" dirty="0"/>
          </a:p>
          <a:p>
            <a:pPr lvl="1"/>
            <a:endParaRPr lang="en-AU" dirty="0"/>
          </a:p>
        </p:txBody>
      </p:sp>
      <p:sp>
        <p:nvSpPr>
          <p:cNvPr id="5" name="Freeform 4">
            <a:extLst>
              <a:ext uri="{FF2B5EF4-FFF2-40B4-BE49-F238E27FC236}">
                <a16:creationId xmlns:a16="http://schemas.microsoft.com/office/drawing/2014/main" id="{FE910244-EEA1-9ED2-FA1A-B020A0A2827B}"/>
              </a:ext>
            </a:extLst>
          </p:cNvPr>
          <p:cNvSpPr/>
          <p:nvPr/>
        </p:nvSpPr>
        <p:spPr>
          <a:xfrm>
            <a:off x="1032452" y="3201062"/>
            <a:ext cx="7952060" cy="929688"/>
          </a:xfrm>
          <a:custGeom>
            <a:avLst/>
            <a:gdLst>
              <a:gd name="connsiteX0" fmla="*/ 535850 w 5270888"/>
              <a:gd name="connsiteY0" fmla="*/ 440590 h 537146"/>
              <a:gd name="connsiteX1" fmla="*/ 1859604 w 5270888"/>
              <a:gd name="connsiteY1" fmla="*/ 499069 h 537146"/>
              <a:gd name="connsiteX2" fmla="*/ 3220571 w 5270888"/>
              <a:gd name="connsiteY2" fmla="*/ 456539 h 537146"/>
              <a:gd name="connsiteX3" fmla="*/ 4725078 w 5270888"/>
              <a:gd name="connsiteY3" fmla="*/ 371479 h 537146"/>
              <a:gd name="connsiteX4" fmla="*/ 5219492 w 5270888"/>
              <a:gd name="connsiteY4" fmla="*/ 259837 h 537146"/>
              <a:gd name="connsiteX5" fmla="*/ 3619292 w 5270888"/>
              <a:gd name="connsiteY5" fmla="*/ 20604 h 537146"/>
              <a:gd name="connsiteX6" fmla="*/ 982418 w 5270888"/>
              <a:gd name="connsiteY6" fmla="*/ 25921 h 537146"/>
              <a:gd name="connsiteX7" fmla="*/ 36120 w 5270888"/>
              <a:gd name="connsiteY7" fmla="*/ 137562 h 537146"/>
              <a:gd name="connsiteX8" fmla="*/ 232823 w 5270888"/>
              <a:gd name="connsiteY8" fmla="*/ 488437 h 537146"/>
              <a:gd name="connsiteX9" fmla="*/ 573064 w 5270888"/>
              <a:gd name="connsiteY9" fmla="*/ 525651 h 537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270888" h="537146">
                <a:moveTo>
                  <a:pt x="535850" y="440590"/>
                </a:moveTo>
                <a:cubicBezTo>
                  <a:pt x="974000" y="468500"/>
                  <a:pt x="1412151" y="496411"/>
                  <a:pt x="1859604" y="499069"/>
                </a:cubicBezTo>
                <a:cubicBezTo>
                  <a:pt x="2307057" y="501727"/>
                  <a:pt x="2742992" y="477804"/>
                  <a:pt x="3220571" y="456539"/>
                </a:cubicBezTo>
                <a:cubicBezTo>
                  <a:pt x="3698150" y="435274"/>
                  <a:pt x="4391925" y="404263"/>
                  <a:pt x="4725078" y="371479"/>
                </a:cubicBezTo>
                <a:cubicBezTo>
                  <a:pt x="5058231" y="338695"/>
                  <a:pt x="5403790" y="318316"/>
                  <a:pt x="5219492" y="259837"/>
                </a:cubicBezTo>
                <a:cubicBezTo>
                  <a:pt x="5035194" y="201358"/>
                  <a:pt x="4325471" y="59590"/>
                  <a:pt x="3619292" y="20604"/>
                </a:cubicBezTo>
                <a:cubicBezTo>
                  <a:pt x="2913113" y="-18382"/>
                  <a:pt x="1579613" y="6428"/>
                  <a:pt x="982418" y="25921"/>
                </a:cubicBezTo>
                <a:cubicBezTo>
                  <a:pt x="385223" y="45414"/>
                  <a:pt x="161052" y="60476"/>
                  <a:pt x="36120" y="137562"/>
                </a:cubicBezTo>
                <a:cubicBezTo>
                  <a:pt x="-88812" y="214648"/>
                  <a:pt x="143332" y="423755"/>
                  <a:pt x="232823" y="488437"/>
                </a:cubicBezTo>
                <a:cubicBezTo>
                  <a:pt x="322314" y="553119"/>
                  <a:pt x="447689" y="539385"/>
                  <a:pt x="573064" y="525651"/>
                </a:cubicBezTo>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6693261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72FE67-3ADD-3E4D-929C-30BE0632019C}"/>
              </a:ext>
            </a:extLst>
          </p:cNvPr>
          <p:cNvSpPr>
            <a:spLocks noGrp="1"/>
          </p:cNvSpPr>
          <p:nvPr>
            <p:ph type="title"/>
          </p:nvPr>
        </p:nvSpPr>
        <p:spPr/>
        <p:txBody>
          <a:bodyPr/>
          <a:lstStyle/>
          <a:p>
            <a:r>
              <a:rPr lang="en-AU" dirty="0"/>
              <a:t>It used to be so simple</a:t>
            </a:r>
          </a:p>
        </p:txBody>
      </p:sp>
      <p:sp>
        <p:nvSpPr>
          <p:cNvPr id="3" name="Content Placeholder 2">
            <a:extLst>
              <a:ext uri="{FF2B5EF4-FFF2-40B4-BE49-F238E27FC236}">
                <a16:creationId xmlns:a16="http://schemas.microsoft.com/office/drawing/2014/main" id="{8C2D4BBF-8C11-FF4C-918E-67C546AB5E8C}"/>
              </a:ext>
            </a:extLst>
          </p:cNvPr>
          <p:cNvSpPr>
            <a:spLocks noGrp="1"/>
          </p:cNvSpPr>
          <p:nvPr>
            <p:ph idx="1"/>
          </p:nvPr>
        </p:nvSpPr>
        <p:spPr/>
        <p:txBody>
          <a:bodyPr/>
          <a:lstStyle/>
          <a:p>
            <a:r>
              <a:rPr lang="en-AU" dirty="0"/>
              <a:t>Query the DNS with a service name</a:t>
            </a:r>
          </a:p>
          <a:p>
            <a:r>
              <a:rPr lang="en-AU" dirty="0"/>
              <a:t>Get a response that contains the IP address where the service is located</a:t>
            </a:r>
          </a:p>
          <a:p>
            <a:r>
              <a:rPr lang="en-AU" dirty="0"/>
              <a:t>The application can negotiate a service with the addressed host</a:t>
            </a:r>
          </a:p>
          <a:p>
            <a:r>
              <a:rPr lang="en-AU" dirty="0"/>
              <a:t>All services that share a common name share a common host</a:t>
            </a:r>
          </a:p>
        </p:txBody>
      </p:sp>
      <p:sp>
        <p:nvSpPr>
          <p:cNvPr id="4" name="Slide Number Placeholder 3">
            <a:extLst>
              <a:ext uri="{FF2B5EF4-FFF2-40B4-BE49-F238E27FC236}">
                <a16:creationId xmlns:a16="http://schemas.microsoft.com/office/drawing/2014/main" id="{BC1AEFC1-F70F-3A41-9FD4-0DBDAD0EF1C2}"/>
              </a:ext>
            </a:extLst>
          </p:cNvPr>
          <p:cNvSpPr>
            <a:spLocks noGrp="1"/>
          </p:cNvSpPr>
          <p:nvPr>
            <p:ph type="sldNum" sz="quarter" idx="12"/>
          </p:nvPr>
        </p:nvSpPr>
        <p:spPr/>
        <p:txBody>
          <a:bodyPr/>
          <a:lstStyle/>
          <a:p>
            <a:fld id="{652E326F-2974-0E46-BE41-4A2DFAACED48}" type="slidenum">
              <a:rPr lang="en-AU" smtClean="0"/>
              <a:t>15</a:t>
            </a:fld>
            <a:endParaRPr lang="en-AU"/>
          </a:p>
        </p:txBody>
      </p:sp>
    </p:spTree>
    <p:extLst>
      <p:ext uri="{BB962C8B-B14F-4D97-AF65-F5344CB8AC3E}">
        <p14:creationId xmlns:p14="http://schemas.microsoft.com/office/powerpoint/2010/main" val="9533817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5E7B0-FD6D-4E41-8E0A-F0EF8656212C}"/>
              </a:ext>
            </a:extLst>
          </p:cNvPr>
          <p:cNvSpPr>
            <a:spLocks noGrp="1"/>
          </p:cNvSpPr>
          <p:nvPr>
            <p:ph type="title"/>
          </p:nvPr>
        </p:nvSpPr>
        <p:spPr/>
        <p:txBody>
          <a:bodyPr/>
          <a:lstStyle/>
          <a:p>
            <a:r>
              <a:rPr lang="en-AU" dirty="0"/>
              <a:t>But we wanted more:</a:t>
            </a:r>
          </a:p>
        </p:txBody>
      </p:sp>
      <p:sp>
        <p:nvSpPr>
          <p:cNvPr id="3" name="Content Placeholder 2">
            <a:extLst>
              <a:ext uri="{FF2B5EF4-FFF2-40B4-BE49-F238E27FC236}">
                <a16:creationId xmlns:a16="http://schemas.microsoft.com/office/drawing/2014/main" id="{F208D895-5EF7-E94D-B594-EFDD68F367CB}"/>
              </a:ext>
            </a:extLst>
          </p:cNvPr>
          <p:cNvSpPr>
            <a:spLocks noGrp="1"/>
          </p:cNvSpPr>
          <p:nvPr>
            <p:ph idx="1"/>
          </p:nvPr>
        </p:nvSpPr>
        <p:spPr/>
        <p:txBody>
          <a:bodyPr>
            <a:normAutofit/>
          </a:bodyPr>
          <a:lstStyle/>
          <a:p>
            <a:r>
              <a:rPr lang="en-AU" dirty="0"/>
              <a:t>We wanted to make a distinction between the service name and the platform that hosted the service</a:t>
            </a:r>
          </a:p>
          <a:p>
            <a:pPr lvl="1"/>
            <a:r>
              <a:rPr lang="en-AU" dirty="0"/>
              <a:t>We wanted to have different services accessible using the same service name</a:t>
            </a:r>
          </a:p>
          <a:p>
            <a:pPr lvl="1"/>
            <a:r>
              <a:rPr lang="en-AU" dirty="0"/>
              <a:t>We wanted a collection of platforms to deliver the service associated with a single service name</a:t>
            </a:r>
          </a:p>
          <a:p>
            <a:pPr lvl="1"/>
            <a:r>
              <a:rPr lang="en-AU" dirty="0"/>
              <a:t>We wanted to outsource different services to different service providers</a:t>
            </a:r>
          </a:p>
          <a:p>
            <a:pPr lvl="1"/>
            <a:r>
              <a:rPr lang="en-AU" dirty="0"/>
              <a:t>We wanted to steer the user to the “right” service provider for each user</a:t>
            </a:r>
          </a:p>
          <a:p>
            <a:pPr lvl="1"/>
            <a:r>
              <a:rPr lang="en-AU" dirty="0"/>
              <a:t>And we wanted it to be FAST!</a:t>
            </a:r>
          </a:p>
          <a:p>
            <a:pPr lvl="1"/>
            <a:endParaRPr lang="en-AU" dirty="0"/>
          </a:p>
          <a:p>
            <a:pPr lvl="1"/>
            <a:r>
              <a:rPr lang="en-AU" dirty="0"/>
              <a:t>The concept of “go anywhere first and then get redirected to an optimal service delivery point” is considered to be not FAST</a:t>
            </a:r>
          </a:p>
          <a:p>
            <a:endParaRPr lang="en-AU" dirty="0"/>
          </a:p>
        </p:txBody>
      </p:sp>
      <p:sp>
        <p:nvSpPr>
          <p:cNvPr id="4" name="Slide Number Placeholder 3">
            <a:extLst>
              <a:ext uri="{FF2B5EF4-FFF2-40B4-BE49-F238E27FC236}">
                <a16:creationId xmlns:a16="http://schemas.microsoft.com/office/drawing/2014/main" id="{4EE2E18D-7BCB-9F41-B28C-39DE1A0341EA}"/>
              </a:ext>
            </a:extLst>
          </p:cNvPr>
          <p:cNvSpPr>
            <a:spLocks noGrp="1"/>
          </p:cNvSpPr>
          <p:nvPr>
            <p:ph type="sldNum" sz="quarter" idx="12"/>
          </p:nvPr>
        </p:nvSpPr>
        <p:spPr/>
        <p:txBody>
          <a:bodyPr/>
          <a:lstStyle/>
          <a:p>
            <a:fld id="{652E326F-2974-0E46-BE41-4A2DFAACED48}" type="slidenum">
              <a:rPr lang="en-AU" smtClean="0"/>
              <a:t>16</a:t>
            </a:fld>
            <a:endParaRPr lang="en-AU"/>
          </a:p>
        </p:txBody>
      </p:sp>
    </p:spTree>
    <p:extLst>
      <p:ext uri="{BB962C8B-B14F-4D97-AF65-F5344CB8AC3E}">
        <p14:creationId xmlns:p14="http://schemas.microsoft.com/office/powerpoint/2010/main" val="13788408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307680-5215-8445-B77C-3E046E77169B}"/>
              </a:ext>
            </a:extLst>
          </p:cNvPr>
          <p:cNvSpPr>
            <a:spLocks noGrp="1"/>
          </p:cNvSpPr>
          <p:nvPr>
            <p:ph type="title"/>
          </p:nvPr>
        </p:nvSpPr>
        <p:spPr/>
        <p:txBody>
          <a:bodyPr/>
          <a:lstStyle/>
          <a:p>
            <a:r>
              <a:rPr lang="en-AU" dirty="0"/>
              <a:t>So we added Bells and Whistles</a:t>
            </a:r>
          </a:p>
        </p:txBody>
      </p:sp>
      <p:sp>
        <p:nvSpPr>
          <p:cNvPr id="3" name="Content Placeholder 2">
            <a:extLst>
              <a:ext uri="{FF2B5EF4-FFF2-40B4-BE49-F238E27FC236}">
                <a16:creationId xmlns:a16="http://schemas.microsoft.com/office/drawing/2014/main" id="{01D1C421-F49E-F548-BFEA-49E76730C64D}"/>
              </a:ext>
            </a:extLst>
          </p:cNvPr>
          <p:cNvSpPr>
            <a:spLocks noGrp="1"/>
          </p:cNvSpPr>
          <p:nvPr>
            <p:ph idx="1"/>
          </p:nvPr>
        </p:nvSpPr>
        <p:spPr/>
        <p:txBody>
          <a:bodyPr/>
          <a:lstStyle/>
          <a:p>
            <a:r>
              <a:rPr lang="en-AU" dirty="0"/>
              <a:t>Put all of this optimisation into the DNS by:</a:t>
            </a:r>
          </a:p>
          <a:p>
            <a:pPr lvl="1"/>
            <a:r>
              <a:rPr lang="en-AU" dirty="0"/>
              <a:t>The Client Subnet query extension</a:t>
            </a:r>
          </a:p>
          <a:p>
            <a:pPr lvl="2"/>
            <a:r>
              <a:rPr lang="en-AU" dirty="0"/>
              <a:t>Tag the query with the querier to permit tailoring of the service response in the DNS rather than in the application</a:t>
            </a:r>
          </a:p>
          <a:p>
            <a:pPr lvl="1"/>
            <a:r>
              <a:rPr lang="en-AU" dirty="0"/>
              <a:t>Mapping the service names to host names</a:t>
            </a:r>
          </a:p>
          <a:p>
            <a:pPr lvl="2"/>
            <a:r>
              <a:rPr lang="en-AU" dirty="0"/>
              <a:t>CNAME, DNAME and ANAME records</a:t>
            </a:r>
          </a:p>
          <a:p>
            <a:pPr lvl="1"/>
            <a:r>
              <a:rPr lang="en-AU" dirty="0"/>
              <a:t>The SRV, SVCB and HTTPS records</a:t>
            </a:r>
          </a:p>
          <a:p>
            <a:pPr lvl="2"/>
            <a:r>
              <a:rPr lang="en-AU" dirty="0"/>
              <a:t>This is either a swiss army knife or a chain saw massacre!</a:t>
            </a:r>
          </a:p>
          <a:p>
            <a:pPr lvl="2"/>
            <a:r>
              <a:rPr lang="en-AU" dirty="0"/>
              <a:t>Add the service name (port) and protocol (transport) to the service name and use this as the query</a:t>
            </a:r>
          </a:p>
          <a:p>
            <a:pPr lvl="2"/>
            <a:r>
              <a:rPr lang="en-AU" dirty="0"/>
              <a:t>And get the DNS response to come back with a collection of service delivery points and access hints for the application</a:t>
            </a:r>
          </a:p>
        </p:txBody>
      </p:sp>
      <p:sp>
        <p:nvSpPr>
          <p:cNvPr id="4" name="Slide Number Placeholder 3">
            <a:extLst>
              <a:ext uri="{FF2B5EF4-FFF2-40B4-BE49-F238E27FC236}">
                <a16:creationId xmlns:a16="http://schemas.microsoft.com/office/drawing/2014/main" id="{C3C6CC38-BA22-7549-80E7-827F536EC704}"/>
              </a:ext>
            </a:extLst>
          </p:cNvPr>
          <p:cNvSpPr>
            <a:spLocks noGrp="1"/>
          </p:cNvSpPr>
          <p:nvPr>
            <p:ph type="sldNum" sz="quarter" idx="12"/>
          </p:nvPr>
        </p:nvSpPr>
        <p:spPr/>
        <p:txBody>
          <a:bodyPr/>
          <a:lstStyle/>
          <a:p>
            <a:fld id="{652E326F-2974-0E46-BE41-4A2DFAACED48}" type="slidenum">
              <a:rPr lang="en-AU" smtClean="0"/>
              <a:t>17</a:t>
            </a:fld>
            <a:endParaRPr lang="en-AU"/>
          </a:p>
        </p:txBody>
      </p:sp>
    </p:spTree>
    <p:extLst>
      <p:ext uri="{BB962C8B-B14F-4D97-AF65-F5344CB8AC3E}">
        <p14:creationId xmlns:p14="http://schemas.microsoft.com/office/powerpoint/2010/main" val="17129718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D78316-8027-2486-4511-2D9750AEE464}"/>
              </a:ext>
            </a:extLst>
          </p:cNvPr>
          <p:cNvSpPr>
            <a:spLocks noGrp="1"/>
          </p:cNvSpPr>
          <p:nvPr>
            <p:ph type="title"/>
          </p:nvPr>
        </p:nvSpPr>
        <p:spPr/>
        <p:txBody>
          <a:bodyPr/>
          <a:lstStyle/>
          <a:p>
            <a:r>
              <a:rPr lang="en-AU" dirty="0"/>
              <a:t>The Cost of Speed</a:t>
            </a:r>
          </a:p>
        </p:txBody>
      </p:sp>
      <p:sp>
        <p:nvSpPr>
          <p:cNvPr id="3" name="Content Placeholder 2">
            <a:extLst>
              <a:ext uri="{FF2B5EF4-FFF2-40B4-BE49-F238E27FC236}">
                <a16:creationId xmlns:a16="http://schemas.microsoft.com/office/drawing/2014/main" id="{B03D7247-2E47-200E-F475-BEAF0FD6AE8C}"/>
              </a:ext>
            </a:extLst>
          </p:cNvPr>
          <p:cNvSpPr>
            <a:spLocks noGrp="1"/>
          </p:cNvSpPr>
          <p:nvPr>
            <p:ph idx="1"/>
          </p:nvPr>
        </p:nvSpPr>
        <p:spPr/>
        <p:txBody>
          <a:bodyPr>
            <a:normAutofit lnSpcReduction="10000"/>
          </a:bodyPr>
          <a:lstStyle/>
          <a:p>
            <a:r>
              <a:rPr lang="en-AU" dirty="0"/>
              <a:t>Loading the DNS with precomputed values to aid application level rendezvous parameters can make dramatic improvements in time-to-connect for applications. </a:t>
            </a:r>
          </a:p>
          <a:p>
            <a:pPr lvl="1"/>
            <a:r>
              <a:rPr lang="en-AU" dirty="0"/>
              <a:t>The application client can make choices from the set of parameters and bypass a set of negotiation round trips</a:t>
            </a:r>
          </a:p>
          <a:p>
            <a:r>
              <a:rPr lang="en-AU" dirty="0"/>
              <a:t>The cost is more complexity loaded into the provisioning of DNS data and larger response sizes</a:t>
            </a:r>
          </a:p>
          <a:p>
            <a:r>
              <a:rPr lang="en-AU" dirty="0"/>
              <a:t>Faster is normally considered to be better, but making changes to the infrastructure of the billions of instances of DNS stub resolvers and their local DNS services would make anyone contemplating this to go weak at the knees!</a:t>
            </a:r>
          </a:p>
        </p:txBody>
      </p:sp>
      <p:sp>
        <p:nvSpPr>
          <p:cNvPr id="4" name="Slide Number Placeholder 3">
            <a:extLst>
              <a:ext uri="{FF2B5EF4-FFF2-40B4-BE49-F238E27FC236}">
                <a16:creationId xmlns:a16="http://schemas.microsoft.com/office/drawing/2014/main" id="{FB00D5F4-2C49-B96E-95CC-CBC686ED4043}"/>
              </a:ext>
            </a:extLst>
          </p:cNvPr>
          <p:cNvSpPr>
            <a:spLocks noGrp="1"/>
          </p:cNvSpPr>
          <p:nvPr>
            <p:ph type="sldNum" sz="quarter" idx="12"/>
          </p:nvPr>
        </p:nvSpPr>
        <p:spPr/>
        <p:txBody>
          <a:bodyPr/>
          <a:lstStyle/>
          <a:p>
            <a:fld id="{652E326F-2974-0E46-BE41-4A2DFAACED48}" type="slidenum">
              <a:rPr lang="en-AU" smtClean="0"/>
              <a:t>18</a:t>
            </a:fld>
            <a:endParaRPr lang="en-AU"/>
          </a:p>
        </p:txBody>
      </p:sp>
    </p:spTree>
    <p:extLst>
      <p:ext uri="{BB962C8B-B14F-4D97-AF65-F5344CB8AC3E}">
        <p14:creationId xmlns:p14="http://schemas.microsoft.com/office/powerpoint/2010/main" val="42086938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2A8E8-78EA-BB40-BA7C-B8515F64FD04}"/>
              </a:ext>
            </a:extLst>
          </p:cNvPr>
          <p:cNvSpPr>
            <a:spLocks noGrp="1"/>
          </p:cNvSpPr>
          <p:nvPr>
            <p:ph type="title"/>
          </p:nvPr>
        </p:nvSpPr>
        <p:spPr>
          <a:xfrm>
            <a:off x="838200" y="365125"/>
            <a:ext cx="7772905" cy="1325563"/>
          </a:xfrm>
        </p:spPr>
        <p:txBody>
          <a:bodyPr/>
          <a:lstStyle/>
          <a:p>
            <a:r>
              <a:rPr lang="en-AU" dirty="0">
                <a:solidFill>
                  <a:srgbClr val="7F5F00"/>
                </a:solidFill>
              </a:rPr>
              <a:t>What are we doing about all this?</a:t>
            </a:r>
          </a:p>
        </p:txBody>
      </p:sp>
      <p:sp>
        <p:nvSpPr>
          <p:cNvPr id="3" name="Content Placeholder 2">
            <a:extLst>
              <a:ext uri="{FF2B5EF4-FFF2-40B4-BE49-F238E27FC236}">
                <a16:creationId xmlns:a16="http://schemas.microsoft.com/office/drawing/2014/main" id="{88DEB272-02F5-DF40-A238-E2F9CC8C462B}"/>
              </a:ext>
            </a:extLst>
          </p:cNvPr>
          <p:cNvSpPr>
            <a:spLocks noGrp="1"/>
          </p:cNvSpPr>
          <p:nvPr>
            <p:ph idx="1"/>
          </p:nvPr>
        </p:nvSpPr>
        <p:spPr>
          <a:xfrm>
            <a:off x="838200" y="1825625"/>
            <a:ext cx="8043041" cy="4351338"/>
          </a:xfrm>
        </p:spPr>
        <p:txBody>
          <a:bodyPr>
            <a:normAutofit/>
          </a:bodyPr>
          <a:lstStyle/>
          <a:p>
            <a:pPr marL="0" indent="0">
              <a:lnSpc>
                <a:spcPct val="120000"/>
              </a:lnSpc>
              <a:spcBef>
                <a:spcPts val="0"/>
              </a:spcBef>
              <a:buNone/>
            </a:pPr>
            <a:r>
              <a:rPr lang="en-AU" dirty="0"/>
              <a:t>As usual we are trying to do everything at once:</a:t>
            </a:r>
          </a:p>
          <a:p>
            <a:pPr marL="971550" lvl="1" indent="-514350">
              <a:lnSpc>
                <a:spcPct val="120000"/>
              </a:lnSpc>
              <a:spcBef>
                <a:spcPts val="0"/>
              </a:spcBef>
              <a:buFont typeface="+mj-lt"/>
              <a:buAutoNum type="arabicPeriod"/>
            </a:pPr>
            <a:r>
              <a:rPr lang="en-AU" dirty="0"/>
              <a:t>Plugging DNS information leaks</a:t>
            </a:r>
          </a:p>
          <a:p>
            <a:pPr marL="971550" lvl="1" indent="-514350">
              <a:lnSpc>
                <a:spcPct val="120000"/>
              </a:lnSpc>
              <a:spcBef>
                <a:spcPts val="0"/>
              </a:spcBef>
              <a:buFont typeface="+mj-lt"/>
              <a:buAutoNum type="arabicPeriod"/>
            </a:pPr>
            <a:r>
              <a:rPr lang="en-AU" dirty="0"/>
              <a:t>Adding authenticity to the DNS</a:t>
            </a:r>
          </a:p>
          <a:p>
            <a:pPr marL="971550" lvl="1" indent="-514350">
              <a:lnSpc>
                <a:spcPct val="120000"/>
              </a:lnSpc>
              <a:spcBef>
                <a:spcPts val="0"/>
              </a:spcBef>
              <a:buFont typeface="+mj-lt"/>
              <a:buAutoNum type="arabicPeriod"/>
            </a:pPr>
            <a:r>
              <a:rPr lang="en-AU" dirty="0"/>
              <a:t>Increasing our reliance on the DNS for even more services</a:t>
            </a:r>
          </a:p>
          <a:p>
            <a:pPr marL="971550" lvl="1" indent="-514350">
              <a:lnSpc>
                <a:spcPct val="120000"/>
              </a:lnSpc>
              <a:spcBef>
                <a:spcPts val="0"/>
              </a:spcBef>
              <a:buFont typeface="+mj-lt"/>
              <a:buAutoNum type="arabicPeriod"/>
            </a:pPr>
            <a:r>
              <a:rPr lang="en-AU" dirty="0"/>
              <a:t>Exploring Alternatives</a:t>
            </a:r>
          </a:p>
          <a:p>
            <a:pPr marL="0" indent="0">
              <a:lnSpc>
                <a:spcPct val="120000"/>
              </a:lnSpc>
              <a:spcBef>
                <a:spcPts val="0"/>
              </a:spcBef>
              <a:buNone/>
            </a:pPr>
            <a:endParaRPr lang="en-AU" dirty="0"/>
          </a:p>
          <a:p>
            <a:pPr marL="514350" indent="-514350">
              <a:lnSpc>
                <a:spcPct val="120000"/>
              </a:lnSpc>
              <a:spcBef>
                <a:spcPts val="0"/>
              </a:spcBef>
              <a:buFont typeface="+mj-lt"/>
              <a:buAutoNum type="arabicPeriod"/>
            </a:pPr>
            <a:endParaRPr lang="en-AU" dirty="0"/>
          </a:p>
          <a:p>
            <a:endParaRPr lang="en-AU" b="1" dirty="0"/>
          </a:p>
          <a:p>
            <a:pPr lvl="1"/>
            <a:endParaRPr lang="en-AU" dirty="0"/>
          </a:p>
          <a:p>
            <a:pPr lvl="1"/>
            <a:endParaRPr lang="en-AU" dirty="0"/>
          </a:p>
        </p:txBody>
      </p:sp>
      <p:sp>
        <p:nvSpPr>
          <p:cNvPr id="5" name="Freeform 4">
            <a:extLst>
              <a:ext uri="{FF2B5EF4-FFF2-40B4-BE49-F238E27FC236}">
                <a16:creationId xmlns:a16="http://schemas.microsoft.com/office/drawing/2014/main" id="{24762588-8F04-79AD-5E30-BF69E6C9602E}"/>
              </a:ext>
            </a:extLst>
          </p:cNvPr>
          <p:cNvSpPr/>
          <p:nvPr/>
        </p:nvSpPr>
        <p:spPr>
          <a:xfrm>
            <a:off x="825112" y="4163307"/>
            <a:ext cx="5270888" cy="537146"/>
          </a:xfrm>
          <a:custGeom>
            <a:avLst/>
            <a:gdLst>
              <a:gd name="connsiteX0" fmla="*/ 535850 w 5270888"/>
              <a:gd name="connsiteY0" fmla="*/ 440590 h 537146"/>
              <a:gd name="connsiteX1" fmla="*/ 1859604 w 5270888"/>
              <a:gd name="connsiteY1" fmla="*/ 499069 h 537146"/>
              <a:gd name="connsiteX2" fmla="*/ 3220571 w 5270888"/>
              <a:gd name="connsiteY2" fmla="*/ 456539 h 537146"/>
              <a:gd name="connsiteX3" fmla="*/ 4725078 w 5270888"/>
              <a:gd name="connsiteY3" fmla="*/ 371479 h 537146"/>
              <a:gd name="connsiteX4" fmla="*/ 5219492 w 5270888"/>
              <a:gd name="connsiteY4" fmla="*/ 259837 h 537146"/>
              <a:gd name="connsiteX5" fmla="*/ 3619292 w 5270888"/>
              <a:gd name="connsiteY5" fmla="*/ 20604 h 537146"/>
              <a:gd name="connsiteX6" fmla="*/ 982418 w 5270888"/>
              <a:gd name="connsiteY6" fmla="*/ 25921 h 537146"/>
              <a:gd name="connsiteX7" fmla="*/ 36120 w 5270888"/>
              <a:gd name="connsiteY7" fmla="*/ 137562 h 537146"/>
              <a:gd name="connsiteX8" fmla="*/ 232823 w 5270888"/>
              <a:gd name="connsiteY8" fmla="*/ 488437 h 537146"/>
              <a:gd name="connsiteX9" fmla="*/ 573064 w 5270888"/>
              <a:gd name="connsiteY9" fmla="*/ 525651 h 537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270888" h="537146">
                <a:moveTo>
                  <a:pt x="535850" y="440590"/>
                </a:moveTo>
                <a:cubicBezTo>
                  <a:pt x="974000" y="468500"/>
                  <a:pt x="1412151" y="496411"/>
                  <a:pt x="1859604" y="499069"/>
                </a:cubicBezTo>
                <a:cubicBezTo>
                  <a:pt x="2307057" y="501727"/>
                  <a:pt x="2742992" y="477804"/>
                  <a:pt x="3220571" y="456539"/>
                </a:cubicBezTo>
                <a:cubicBezTo>
                  <a:pt x="3698150" y="435274"/>
                  <a:pt x="4391925" y="404263"/>
                  <a:pt x="4725078" y="371479"/>
                </a:cubicBezTo>
                <a:cubicBezTo>
                  <a:pt x="5058231" y="338695"/>
                  <a:pt x="5403790" y="318316"/>
                  <a:pt x="5219492" y="259837"/>
                </a:cubicBezTo>
                <a:cubicBezTo>
                  <a:pt x="5035194" y="201358"/>
                  <a:pt x="4325471" y="59590"/>
                  <a:pt x="3619292" y="20604"/>
                </a:cubicBezTo>
                <a:cubicBezTo>
                  <a:pt x="2913113" y="-18382"/>
                  <a:pt x="1579613" y="6428"/>
                  <a:pt x="982418" y="25921"/>
                </a:cubicBezTo>
                <a:cubicBezTo>
                  <a:pt x="385223" y="45414"/>
                  <a:pt x="161052" y="60476"/>
                  <a:pt x="36120" y="137562"/>
                </a:cubicBezTo>
                <a:cubicBezTo>
                  <a:pt x="-88812" y="214648"/>
                  <a:pt x="143332" y="423755"/>
                  <a:pt x="232823" y="488437"/>
                </a:cubicBezTo>
                <a:cubicBezTo>
                  <a:pt x="322314" y="553119"/>
                  <a:pt x="447689" y="539385"/>
                  <a:pt x="573064" y="525651"/>
                </a:cubicBezTo>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4134175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2A8E8-78EA-BB40-BA7C-B8515F64FD04}"/>
              </a:ext>
            </a:extLst>
          </p:cNvPr>
          <p:cNvSpPr>
            <a:spLocks noGrp="1"/>
          </p:cNvSpPr>
          <p:nvPr>
            <p:ph type="title"/>
          </p:nvPr>
        </p:nvSpPr>
        <p:spPr/>
        <p:txBody>
          <a:bodyPr/>
          <a:lstStyle/>
          <a:p>
            <a:r>
              <a:rPr lang="en-AU" dirty="0">
                <a:solidFill>
                  <a:srgbClr val="7F5F00"/>
                </a:solidFill>
              </a:rPr>
              <a:t>Why pick on the DNS?</a:t>
            </a:r>
          </a:p>
        </p:txBody>
      </p:sp>
      <p:sp>
        <p:nvSpPr>
          <p:cNvPr id="3" name="Content Placeholder 2">
            <a:extLst>
              <a:ext uri="{FF2B5EF4-FFF2-40B4-BE49-F238E27FC236}">
                <a16:creationId xmlns:a16="http://schemas.microsoft.com/office/drawing/2014/main" id="{88DEB272-02F5-DF40-A238-E2F9CC8C462B}"/>
              </a:ext>
            </a:extLst>
          </p:cNvPr>
          <p:cNvSpPr>
            <a:spLocks noGrp="1"/>
          </p:cNvSpPr>
          <p:nvPr>
            <p:ph idx="1"/>
          </p:nvPr>
        </p:nvSpPr>
        <p:spPr>
          <a:xfrm>
            <a:off x="527382" y="1600201"/>
            <a:ext cx="9607881" cy="4565105"/>
          </a:xfrm>
        </p:spPr>
        <p:txBody>
          <a:bodyPr>
            <a:normAutofit/>
          </a:bodyPr>
          <a:lstStyle/>
          <a:p>
            <a:pPr marL="0" indent="0">
              <a:lnSpc>
                <a:spcPct val="120000"/>
              </a:lnSpc>
              <a:spcBef>
                <a:spcPts val="0"/>
              </a:spcBef>
              <a:buNone/>
            </a:pPr>
            <a:r>
              <a:rPr lang="en-AU" dirty="0"/>
              <a:t>The DNS is </a:t>
            </a:r>
            <a:r>
              <a:rPr lang="en-AU" b="1" dirty="0"/>
              <a:t>used by everyone and everything</a:t>
            </a:r>
          </a:p>
          <a:p>
            <a:pPr lvl="1">
              <a:lnSpc>
                <a:spcPct val="100000"/>
              </a:lnSpc>
              <a:spcBef>
                <a:spcPts val="0"/>
              </a:spcBef>
            </a:pPr>
            <a:r>
              <a:rPr lang="en-AU" dirty="0"/>
              <a:t>Because pretty much everything you do on the net starts with a call to the DNS</a:t>
            </a:r>
          </a:p>
          <a:p>
            <a:pPr lvl="1">
              <a:lnSpc>
                <a:spcPct val="100000"/>
              </a:lnSpc>
              <a:spcBef>
                <a:spcPts val="0"/>
              </a:spcBef>
            </a:pPr>
            <a:r>
              <a:rPr lang="en-AU" dirty="0"/>
              <a:t>If we could see your stream of DNS queries in real time we could easily assemble a detailed profile of you and your interests and activities -  as it happens!</a:t>
            </a:r>
          </a:p>
          <a:p>
            <a:endParaRPr lang="en-AU" b="1" dirty="0"/>
          </a:p>
          <a:p>
            <a:pPr lvl="1"/>
            <a:endParaRPr lang="en-AU" dirty="0"/>
          </a:p>
          <a:p>
            <a:pPr lvl="1"/>
            <a:endParaRPr lang="en-AU" dirty="0"/>
          </a:p>
        </p:txBody>
      </p:sp>
      <p:pic>
        <p:nvPicPr>
          <p:cNvPr id="4" name="Picture 3">
            <a:extLst>
              <a:ext uri="{FF2B5EF4-FFF2-40B4-BE49-F238E27FC236}">
                <a16:creationId xmlns:a16="http://schemas.microsoft.com/office/drawing/2014/main" id="{933B7D79-AFB9-AF42-8491-153F36B00D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88843" y="83929"/>
            <a:ext cx="3152912" cy="2502827"/>
          </a:xfrm>
          <a:prstGeom prst="rect">
            <a:avLst/>
          </a:prstGeom>
        </p:spPr>
      </p:pic>
    </p:spTree>
    <p:extLst>
      <p:ext uri="{BB962C8B-B14F-4D97-AF65-F5344CB8AC3E}">
        <p14:creationId xmlns:p14="http://schemas.microsoft.com/office/powerpoint/2010/main" val="37790188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5C321-0637-8A0C-6EEC-1648F156F33A}"/>
              </a:ext>
            </a:extLst>
          </p:cNvPr>
          <p:cNvSpPr>
            <a:spLocks noGrp="1"/>
          </p:cNvSpPr>
          <p:nvPr>
            <p:ph type="title"/>
          </p:nvPr>
        </p:nvSpPr>
        <p:spPr/>
        <p:txBody>
          <a:bodyPr/>
          <a:lstStyle/>
          <a:p>
            <a:r>
              <a:rPr lang="en-AU" dirty="0"/>
              <a:t>Why </a:t>
            </a:r>
            <a:r>
              <a:rPr lang="en-AU" b="1" dirty="0">
                <a:solidFill>
                  <a:schemeClr val="tx1"/>
                </a:solidFill>
              </a:rPr>
              <a:t>this</a:t>
            </a:r>
            <a:r>
              <a:rPr lang="en-AU" dirty="0"/>
              <a:t> way?</a:t>
            </a:r>
          </a:p>
        </p:txBody>
      </p:sp>
      <p:sp>
        <p:nvSpPr>
          <p:cNvPr id="3" name="Content Placeholder 2">
            <a:extLst>
              <a:ext uri="{FF2B5EF4-FFF2-40B4-BE49-F238E27FC236}">
                <a16:creationId xmlns:a16="http://schemas.microsoft.com/office/drawing/2014/main" id="{773BF2DF-0E26-4BF7-7FED-DA7B0E323C7C}"/>
              </a:ext>
            </a:extLst>
          </p:cNvPr>
          <p:cNvSpPr>
            <a:spLocks noGrp="1"/>
          </p:cNvSpPr>
          <p:nvPr>
            <p:ph idx="1"/>
          </p:nvPr>
        </p:nvSpPr>
        <p:spPr/>
        <p:txBody>
          <a:bodyPr>
            <a:normAutofit lnSpcReduction="10000"/>
          </a:bodyPr>
          <a:lstStyle/>
          <a:p>
            <a:r>
              <a:rPr lang="en-AU" dirty="0"/>
              <a:t>Why do we use a name hierarchy with a carefully curated root zone with a single point of coordinated control?</a:t>
            </a:r>
          </a:p>
          <a:p>
            <a:r>
              <a:rPr lang="en-AU" dirty="0"/>
              <a:t>Why is the root zone a critical part DNS name resolution?</a:t>
            </a:r>
          </a:p>
          <a:p>
            <a:r>
              <a:rPr lang="en-AU" dirty="0"/>
              <a:t>Is this strictly necessary?</a:t>
            </a:r>
          </a:p>
          <a:p>
            <a:pPr lvl="1"/>
            <a:r>
              <a:rPr lang="en-AU" dirty="0"/>
              <a:t>If you are designing a system with the compute and comms capacity of systems of the 1980’s then the design choices of the DNS make sense</a:t>
            </a:r>
          </a:p>
          <a:p>
            <a:pPr lvl="1"/>
            <a:r>
              <a:rPr lang="en-AU" dirty="0"/>
              <a:t>Extensive use of caching removes load from the network</a:t>
            </a:r>
          </a:p>
          <a:p>
            <a:pPr lvl="1"/>
            <a:r>
              <a:rPr lang="en-AU" dirty="0"/>
              <a:t>Embedding the name discovery function in the name itself as a label sequence is highly efficient</a:t>
            </a:r>
          </a:p>
          <a:p>
            <a:pPr lvl="1"/>
            <a:r>
              <a:rPr lang="en-AU" dirty="0"/>
              <a:t>And if you wanted a lightweight transaction framework without too much concern about privacy and resistance to hostile actions then UDP was a sound protocol choice</a:t>
            </a:r>
          </a:p>
          <a:p>
            <a:endParaRPr lang="en-AU" dirty="0"/>
          </a:p>
        </p:txBody>
      </p:sp>
      <p:sp>
        <p:nvSpPr>
          <p:cNvPr id="4" name="Slide Number Placeholder 3">
            <a:extLst>
              <a:ext uri="{FF2B5EF4-FFF2-40B4-BE49-F238E27FC236}">
                <a16:creationId xmlns:a16="http://schemas.microsoft.com/office/drawing/2014/main" id="{FF33A290-9336-002E-388B-68B8D38F38C0}"/>
              </a:ext>
            </a:extLst>
          </p:cNvPr>
          <p:cNvSpPr>
            <a:spLocks noGrp="1"/>
          </p:cNvSpPr>
          <p:nvPr>
            <p:ph type="sldNum" sz="quarter" idx="12"/>
          </p:nvPr>
        </p:nvSpPr>
        <p:spPr/>
        <p:txBody>
          <a:bodyPr/>
          <a:lstStyle/>
          <a:p>
            <a:fld id="{652E326F-2974-0E46-BE41-4A2DFAACED48}" type="slidenum">
              <a:rPr lang="en-AU" smtClean="0"/>
              <a:t>20</a:t>
            </a:fld>
            <a:endParaRPr lang="en-AU"/>
          </a:p>
        </p:txBody>
      </p:sp>
    </p:spTree>
    <p:extLst>
      <p:ext uri="{BB962C8B-B14F-4D97-AF65-F5344CB8AC3E}">
        <p14:creationId xmlns:p14="http://schemas.microsoft.com/office/powerpoint/2010/main" val="37778486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5C321-0637-8A0C-6EEC-1648F156F33A}"/>
              </a:ext>
            </a:extLst>
          </p:cNvPr>
          <p:cNvSpPr>
            <a:spLocks noGrp="1"/>
          </p:cNvSpPr>
          <p:nvPr>
            <p:ph type="title"/>
          </p:nvPr>
        </p:nvSpPr>
        <p:spPr/>
        <p:txBody>
          <a:bodyPr/>
          <a:lstStyle/>
          <a:p>
            <a:r>
              <a:rPr lang="en-AU" dirty="0"/>
              <a:t>Are there other ways?</a:t>
            </a:r>
          </a:p>
        </p:txBody>
      </p:sp>
      <p:sp>
        <p:nvSpPr>
          <p:cNvPr id="3" name="Content Placeholder 2">
            <a:extLst>
              <a:ext uri="{FF2B5EF4-FFF2-40B4-BE49-F238E27FC236}">
                <a16:creationId xmlns:a16="http://schemas.microsoft.com/office/drawing/2014/main" id="{773BF2DF-0E26-4BF7-7FED-DA7B0E323C7C}"/>
              </a:ext>
            </a:extLst>
          </p:cNvPr>
          <p:cNvSpPr>
            <a:spLocks noGrp="1"/>
          </p:cNvSpPr>
          <p:nvPr>
            <p:ph idx="1"/>
          </p:nvPr>
        </p:nvSpPr>
        <p:spPr/>
        <p:txBody>
          <a:bodyPr>
            <a:normAutofit fontScale="92500"/>
          </a:bodyPr>
          <a:lstStyle/>
          <a:p>
            <a:r>
              <a:rPr lang="en-AU" dirty="0"/>
              <a:t>Are there other forms of name structures and resolution mechanisms that:</a:t>
            </a:r>
          </a:p>
          <a:p>
            <a:pPr lvl="1"/>
            <a:r>
              <a:rPr lang="en-AU" dirty="0"/>
              <a:t>don’t require a name hierarchy?</a:t>
            </a:r>
          </a:p>
          <a:p>
            <a:pPr lvl="1"/>
            <a:r>
              <a:rPr lang="en-AU" dirty="0"/>
              <a:t>have better privacy properties in name resolution?</a:t>
            </a:r>
          </a:p>
          <a:p>
            <a:pPr lvl="1"/>
            <a:r>
              <a:rPr lang="en-AU" dirty="0"/>
              <a:t>dispense with a central root zone?</a:t>
            </a:r>
          </a:p>
          <a:p>
            <a:pPr lvl="1"/>
            <a:r>
              <a:rPr lang="en-AU" dirty="0"/>
              <a:t>have different robustness properties</a:t>
            </a:r>
          </a:p>
          <a:p>
            <a:r>
              <a:rPr lang="en-AU" dirty="0"/>
              <a:t>And the answer is: of course there are!</a:t>
            </a:r>
          </a:p>
          <a:p>
            <a:r>
              <a:rPr lang="en-AU" dirty="0"/>
              <a:t>We continue to see experiments in alternate name forms – </a:t>
            </a:r>
          </a:p>
          <a:p>
            <a:pPr lvl="1"/>
            <a:r>
              <a:rPr lang="en-AU" dirty="0"/>
              <a:t>Alternate roots</a:t>
            </a:r>
          </a:p>
          <a:p>
            <a:pPr lvl="1"/>
            <a:r>
              <a:rPr lang="en-AU" dirty="0"/>
              <a:t>Distributed hash tree flat namespaces</a:t>
            </a:r>
          </a:p>
          <a:p>
            <a:pPr lvl="1"/>
            <a:r>
              <a:rPr lang="en-AU" dirty="0"/>
              <a:t>Crypto-like spaces that use blockchain approaches to enforce </a:t>
            </a:r>
            <a:r>
              <a:rPr lang="en-AU" dirty="0" err="1"/>
              <a:t>uniaqueness</a:t>
            </a:r>
            <a:r>
              <a:rPr lang="en-AU" dirty="0"/>
              <a:t> without a central ledger</a:t>
            </a:r>
          </a:p>
          <a:p>
            <a:pPr lvl="1"/>
            <a:endParaRPr lang="en-AU" dirty="0"/>
          </a:p>
          <a:p>
            <a:endParaRPr lang="en-AU" dirty="0"/>
          </a:p>
        </p:txBody>
      </p:sp>
      <p:sp>
        <p:nvSpPr>
          <p:cNvPr id="4" name="Slide Number Placeholder 3">
            <a:extLst>
              <a:ext uri="{FF2B5EF4-FFF2-40B4-BE49-F238E27FC236}">
                <a16:creationId xmlns:a16="http://schemas.microsoft.com/office/drawing/2014/main" id="{FF33A290-9336-002E-388B-68B8D38F38C0}"/>
              </a:ext>
            </a:extLst>
          </p:cNvPr>
          <p:cNvSpPr>
            <a:spLocks noGrp="1"/>
          </p:cNvSpPr>
          <p:nvPr>
            <p:ph type="sldNum" sz="quarter" idx="12"/>
          </p:nvPr>
        </p:nvSpPr>
        <p:spPr/>
        <p:txBody>
          <a:bodyPr/>
          <a:lstStyle/>
          <a:p>
            <a:fld id="{652E326F-2974-0E46-BE41-4A2DFAACED48}" type="slidenum">
              <a:rPr lang="en-AU" smtClean="0"/>
              <a:t>21</a:t>
            </a:fld>
            <a:endParaRPr lang="en-AU"/>
          </a:p>
        </p:txBody>
      </p:sp>
    </p:spTree>
    <p:extLst>
      <p:ext uri="{BB962C8B-B14F-4D97-AF65-F5344CB8AC3E}">
        <p14:creationId xmlns:p14="http://schemas.microsoft.com/office/powerpoint/2010/main" val="11439188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BE9449-CA06-C445-8631-8FBB0A805225}"/>
              </a:ext>
            </a:extLst>
          </p:cNvPr>
          <p:cNvSpPr>
            <a:spLocks noGrp="1"/>
          </p:cNvSpPr>
          <p:nvPr>
            <p:ph type="title"/>
          </p:nvPr>
        </p:nvSpPr>
        <p:spPr/>
        <p:txBody>
          <a:bodyPr/>
          <a:lstStyle/>
          <a:p>
            <a:r>
              <a:rPr lang="en-AU" dirty="0"/>
              <a:t>Could we change the DNS?</a:t>
            </a:r>
          </a:p>
        </p:txBody>
      </p:sp>
      <p:sp>
        <p:nvSpPr>
          <p:cNvPr id="3" name="Content Placeholder 2">
            <a:extLst>
              <a:ext uri="{FF2B5EF4-FFF2-40B4-BE49-F238E27FC236}">
                <a16:creationId xmlns:a16="http://schemas.microsoft.com/office/drawing/2014/main" id="{6C68E5AC-A87C-CC49-AC80-450B94C1A015}"/>
              </a:ext>
            </a:extLst>
          </p:cNvPr>
          <p:cNvSpPr>
            <a:spLocks noGrp="1"/>
          </p:cNvSpPr>
          <p:nvPr>
            <p:ph idx="1"/>
          </p:nvPr>
        </p:nvSpPr>
        <p:spPr/>
        <p:txBody>
          <a:bodyPr/>
          <a:lstStyle/>
          <a:p>
            <a:r>
              <a:rPr lang="en-AU" dirty="0"/>
              <a:t>Pretty clearly we have most of the tools available</a:t>
            </a:r>
          </a:p>
          <a:p>
            <a:pPr lvl="1"/>
            <a:r>
              <a:rPr lang="en-AU" dirty="0"/>
              <a:t>Leverage TLS to provide session level encryption</a:t>
            </a:r>
          </a:p>
          <a:p>
            <a:pPr lvl="1"/>
            <a:r>
              <a:rPr lang="en-AU" dirty="0"/>
              <a:t>Leverage HTTPS to push stub resolution functions into applications</a:t>
            </a:r>
          </a:p>
          <a:p>
            <a:pPr lvl="1"/>
            <a:r>
              <a:rPr lang="en-AU" dirty="0"/>
              <a:t>Use the DNS HTTPS SVC to provide the ESNI key</a:t>
            </a:r>
          </a:p>
          <a:p>
            <a:pPr lvl="1"/>
            <a:r>
              <a:rPr lang="en-AU" dirty="0"/>
              <a:t>Large scale distributed lookup functions that do not rely on a rigid hierarchy</a:t>
            </a:r>
          </a:p>
          <a:p>
            <a:pPr lvl="1"/>
            <a:r>
              <a:rPr lang="en-AU" dirty="0"/>
              <a:t>A surplus in compute and comms capability in today’s network to the extent that we can move away from “just in time” real time demand pull and look at pre-provisioning name system s that operate on a “just in case” basis </a:t>
            </a:r>
          </a:p>
          <a:p>
            <a:r>
              <a:rPr lang="en-AU" dirty="0"/>
              <a:t>Yes we </a:t>
            </a:r>
            <a:r>
              <a:rPr lang="en-AU" b="1" dirty="0"/>
              <a:t>could</a:t>
            </a:r>
            <a:r>
              <a:rPr lang="en-AU" dirty="0"/>
              <a:t> change the Internet’s name system</a:t>
            </a:r>
          </a:p>
          <a:p>
            <a:endParaRPr lang="en-AU" dirty="0"/>
          </a:p>
          <a:p>
            <a:pPr lvl="1"/>
            <a:endParaRPr lang="en-AU" dirty="0"/>
          </a:p>
        </p:txBody>
      </p:sp>
      <p:sp>
        <p:nvSpPr>
          <p:cNvPr id="4" name="Slide Number Placeholder 3">
            <a:extLst>
              <a:ext uri="{FF2B5EF4-FFF2-40B4-BE49-F238E27FC236}">
                <a16:creationId xmlns:a16="http://schemas.microsoft.com/office/drawing/2014/main" id="{4B42B433-2090-7F4A-9306-655C655D54CC}"/>
              </a:ext>
            </a:extLst>
          </p:cNvPr>
          <p:cNvSpPr>
            <a:spLocks noGrp="1"/>
          </p:cNvSpPr>
          <p:nvPr>
            <p:ph type="sldNum" sz="quarter" idx="12"/>
          </p:nvPr>
        </p:nvSpPr>
        <p:spPr/>
        <p:txBody>
          <a:bodyPr/>
          <a:lstStyle/>
          <a:p>
            <a:fld id="{652E326F-2974-0E46-BE41-4A2DFAACED48}" type="slidenum">
              <a:rPr lang="en-AU" smtClean="0"/>
              <a:t>22</a:t>
            </a:fld>
            <a:endParaRPr lang="en-AU"/>
          </a:p>
        </p:txBody>
      </p:sp>
    </p:spTree>
    <p:extLst>
      <p:ext uri="{BB962C8B-B14F-4D97-AF65-F5344CB8AC3E}">
        <p14:creationId xmlns:p14="http://schemas.microsoft.com/office/powerpoint/2010/main" val="28807919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BEC68-AA68-E14D-8AC3-07888D7CAAA3}"/>
              </a:ext>
            </a:extLst>
          </p:cNvPr>
          <p:cNvSpPr>
            <a:spLocks noGrp="1"/>
          </p:cNvSpPr>
          <p:nvPr>
            <p:ph type="title"/>
          </p:nvPr>
        </p:nvSpPr>
        <p:spPr/>
        <p:txBody>
          <a:bodyPr/>
          <a:lstStyle/>
          <a:p>
            <a:r>
              <a:rPr lang="en-AU" dirty="0"/>
              <a:t>But </a:t>
            </a:r>
            <a:r>
              <a:rPr lang="en-AU" dirty="0">
                <a:solidFill>
                  <a:schemeClr val="tx1"/>
                </a:solidFill>
              </a:rPr>
              <a:t>will</a:t>
            </a:r>
            <a:r>
              <a:rPr lang="en-AU" dirty="0"/>
              <a:t> we do this?</a:t>
            </a:r>
          </a:p>
        </p:txBody>
      </p:sp>
      <p:sp>
        <p:nvSpPr>
          <p:cNvPr id="3" name="Content Placeholder 2">
            <a:extLst>
              <a:ext uri="{FF2B5EF4-FFF2-40B4-BE49-F238E27FC236}">
                <a16:creationId xmlns:a16="http://schemas.microsoft.com/office/drawing/2014/main" id="{CB979DF7-34D5-2E4E-B65A-720007BD5165}"/>
              </a:ext>
            </a:extLst>
          </p:cNvPr>
          <p:cNvSpPr>
            <a:spLocks noGrp="1"/>
          </p:cNvSpPr>
          <p:nvPr>
            <p:ph idx="1"/>
          </p:nvPr>
        </p:nvSpPr>
        <p:spPr/>
        <p:txBody>
          <a:bodyPr/>
          <a:lstStyle/>
          <a:p>
            <a:r>
              <a:rPr lang="en-AU" dirty="0"/>
              <a:t>This is a far more challenging question!</a:t>
            </a:r>
          </a:p>
        </p:txBody>
      </p:sp>
      <p:sp>
        <p:nvSpPr>
          <p:cNvPr id="4" name="Slide Number Placeholder 3">
            <a:extLst>
              <a:ext uri="{FF2B5EF4-FFF2-40B4-BE49-F238E27FC236}">
                <a16:creationId xmlns:a16="http://schemas.microsoft.com/office/drawing/2014/main" id="{DE2EA6DA-A200-C445-9EAD-631BB9ECFB88}"/>
              </a:ext>
            </a:extLst>
          </p:cNvPr>
          <p:cNvSpPr>
            <a:spLocks noGrp="1"/>
          </p:cNvSpPr>
          <p:nvPr>
            <p:ph type="sldNum" sz="quarter" idx="12"/>
          </p:nvPr>
        </p:nvSpPr>
        <p:spPr/>
        <p:txBody>
          <a:bodyPr/>
          <a:lstStyle/>
          <a:p>
            <a:fld id="{652E326F-2974-0E46-BE41-4A2DFAACED48}" type="slidenum">
              <a:rPr lang="en-AU" smtClean="0"/>
              <a:t>23</a:t>
            </a:fld>
            <a:endParaRPr lang="en-AU"/>
          </a:p>
        </p:txBody>
      </p:sp>
    </p:spTree>
    <p:extLst>
      <p:ext uri="{BB962C8B-B14F-4D97-AF65-F5344CB8AC3E}">
        <p14:creationId xmlns:p14="http://schemas.microsoft.com/office/powerpoint/2010/main" val="22216512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FA29F-5FB0-D340-8D2C-AFB3FCCB42E6}"/>
              </a:ext>
            </a:extLst>
          </p:cNvPr>
          <p:cNvSpPr>
            <a:spLocks noGrp="1"/>
          </p:cNvSpPr>
          <p:nvPr>
            <p:ph type="title"/>
          </p:nvPr>
        </p:nvSpPr>
        <p:spPr/>
        <p:txBody>
          <a:bodyPr/>
          <a:lstStyle/>
          <a:p>
            <a:r>
              <a:rPr lang="en-AU" dirty="0">
                <a:solidFill>
                  <a:srgbClr val="7F5F00"/>
                </a:solidFill>
              </a:rPr>
              <a:t>The DNS Economy</a:t>
            </a:r>
          </a:p>
        </p:txBody>
      </p:sp>
      <p:sp>
        <p:nvSpPr>
          <p:cNvPr id="3" name="Content Placeholder 2">
            <a:extLst>
              <a:ext uri="{FF2B5EF4-FFF2-40B4-BE49-F238E27FC236}">
                <a16:creationId xmlns:a16="http://schemas.microsoft.com/office/drawing/2014/main" id="{0F231C47-5A22-6F45-A513-03436F096F11}"/>
              </a:ext>
            </a:extLst>
          </p:cNvPr>
          <p:cNvSpPr>
            <a:spLocks noGrp="1"/>
          </p:cNvSpPr>
          <p:nvPr>
            <p:ph idx="1"/>
          </p:nvPr>
        </p:nvSpPr>
        <p:spPr/>
        <p:txBody>
          <a:bodyPr>
            <a:normAutofit lnSpcReduction="10000"/>
          </a:bodyPr>
          <a:lstStyle/>
          <a:p>
            <a:r>
              <a:rPr lang="en-AU" dirty="0"/>
              <a:t>In the public Internet, end clients don’t normally pay directly for DNS recursive resolution services </a:t>
            </a:r>
          </a:p>
          <a:p>
            <a:r>
              <a:rPr lang="en-AU" dirty="0"/>
              <a:t>Which implies that outside of the domain of the local ISP, DNS resolvers are essentially unfunded by the resolver’s clients</a:t>
            </a:r>
          </a:p>
          <a:p>
            <a:r>
              <a:rPr lang="en-AU" dirty="0"/>
              <a:t>And efforts to monetise the DNS with various forms of funded misdirection (such as NXDOMAIN substitution) are generally viewed with extreme disfavour</a:t>
            </a:r>
          </a:p>
          <a:p>
            <a:r>
              <a:rPr lang="en-AU" dirty="0"/>
              <a:t>Open Resolver efforts run the risk of success-disaster</a:t>
            </a:r>
          </a:p>
          <a:p>
            <a:pPr lvl="1"/>
            <a:r>
              <a:rPr lang="en-AU" dirty="0"/>
              <a:t>The more they are used, the greater the funding problem to run them at scale</a:t>
            </a:r>
          </a:p>
          <a:p>
            <a:pPr lvl="1"/>
            <a:r>
              <a:rPr lang="en-AU" dirty="0"/>
              <a:t>The greater the funding problem the greater the temptation to monetise the DNS resolver function in more subtle ways</a:t>
            </a:r>
          </a:p>
          <a:p>
            <a:pPr lvl="1"/>
            <a:endParaRPr lang="en-AU" dirty="0"/>
          </a:p>
        </p:txBody>
      </p:sp>
    </p:spTree>
    <p:extLst>
      <p:ext uri="{BB962C8B-B14F-4D97-AF65-F5344CB8AC3E}">
        <p14:creationId xmlns:p14="http://schemas.microsoft.com/office/powerpoint/2010/main" val="19756451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5CF3D-FEBD-644A-8F06-7B2B5C1048D6}"/>
              </a:ext>
            </a:extLst>
          </p:cNvPr>
          <p:cNvSpPr>
            <a:spLocks noGrp="1"/>
          </p:cNvSpPr>
          <p:nvPr>
            <p:ph type="title"/>
          </p:nvPr>
        </p:nvSpPr>
        <p:spPr/>
        <p:txBody>
          <a:bodyPr/>
          <a:lstStyle/>
          <a:p>
            <a:r>
              <a:rPr lang="en-AU" dirty="0"/>
              <a:t>The DNS Economy</a:t>
            </a:r>
          </a:p>
        </p:txBody>
      </p:sp>
      <p:sp>
        <p:nvSpPr>
          <p:cNvPr id="3" name="Content Placeholder 2">
            <a:extLst>
              <a:ext uri="{FF2B5EF4-FFF2-40B4-BE49-F238E27FC236}">
                <a16:creationId xmlns:a16="http://schemas.microsoft.com/office/drawing/2014/main" id="{535066A0-A6D6-5344-B61D-6620EAB9F19B}"/>
              </a:ext>
            </a:extLst>
          </p:cNvPr>
          <p:cNvSpPr>
            <a:spLocks noGrp="1"/>
          </p:cNvSpPr>
          <p:nvPr>
            <p:ph idx="1"/>
          </p:nvPr>
        </p:nvSpPr>
        <p:spPr/>
        <p:txBody>
          <a:bodyPr>
            <a:normAutofit/>
          </a:bodyPr>
          <a:lstStyle/>
          <a:p>
            <a:r>
              <a:rPr lang="en-AU" dirty="0"/>
              <a:t>The default option is that the ISP funds and operate the recursive DNS service, funded by the ISP’s client base</a:t>
            </a:r>
          </a:p>
          <a:p>
            <a:pPr lvl="1"/>
            <a:r>
              <a:rPr lang="en-AU" dirty="0"/>
              <a:t>70% of all end clients use same-AS recursive resolvers *</a:t>
            </a:r>
          </a:p>
          <a:p>
            <a:r>
              <a:rPr lang="en-AU" dirty="0"/>
              <a:t>However the fact that it works today does not mean that you can double the input costs and expect it to just keep on working tomorrow</a:t>
            </a:r>
          </a:p>
          <a:p>
            <a:r>
              <a:rPr lang="en-AU" dirty="0"/>
              <a:t>For ISPs the DNS is a cost department, not a revenue source</a:t>
            </a:r>
          </a:p>
          <a:p>
            <a:pPr lvl="1"/>
            <a:r>
              <a:rPr lang="en-AU" dirty="0"/>
              <a:t>We should expect strong resistance from ISPs to increase their costs in DNS service provision</a:t>
            </a:r>
          </a:p>
          <a:p>
            <a:r>
              <a:rPr lang="en-AU" dirty="0"/>
              <a:t>The DNS is also highly resistant to changes in the edge infrastructure</a:t>
            </a:r>
          </a:p>
          <a:p>
            <a:endParaRPr lang="en-AU" dirty="0"/>
          </a:p>
        </p:txBody>
      </p:sp>
      <p:sp>
        <p:nvSpPr>
          <p:cNvPr id="4" name="Slide Number Placeholder 3">
            <a:extLst>
              <a:ext uri="{FF2B5EF4-FFF2-40B4-BE49-F238E27FC236}">
                <a16:creationId xmlns:a16="http://schemas.microsoft.com/office/drawing/2014/main" id="{12A720A5-C319-D84B-8681-03D58756649E}"/>
              </a:ext>
            </a:extLst>
          </p:cNvPr>
          <p:cNvSpPr>
            <a:spLocks noGrp="1"/>
          </p:cNvSpPr>
          <p:nvPr>
            <p:ph type="sldNum" sz="quarter" idx="12"/>
          </p:nvPr>
        </p:nvSpPr>
        <p:spPr/>
        <p:txBody>
          <a:bodyPr/>
          <a:lstStyle/>
          <a:p>
            <a:fld id="{652E326F-2974-0E46-BE41-4A2DFAACED48}" type="slidenum">
              <a:rPr lang="en-AU" smtClean="0"/>
              <a:t>25</a:t>
            </a:fld>
            <a:endParaRPr lang="en-AU"/>
          </a:p>
        </p:txBody>
      </p:sp>
      <p:sp>
        <p:nvSpPr>
          <p:cNvPr id="5" name="TextBox 4">
            <a:extLst>
              <a:ext uri="{FF2B5EF4-FFF2-40B4-BE49-F238E27FC236}">
                <a16:creationId xmlns:a16="http://schemas.microsoft.com/office/drawing/2014/main" id="{5BD588A8-F932-4E4D-A40F-DA42D1A7BB80}"/>
              </a:ext>
            </a:extLst>
          </p:cNvPr>
          <p:cNvSpPr txBox="1"/>
          <p:nvPr/>
        </p:nvSpPr>
        <p:spPr>
          <a:xfrm>
            <a:off x="7339422" y="6344027"/>
            <a:ext cx="2626040" cy="307777"/>
          </a:xfrm>
          <a:prstGeom prst="rect">
            <a:avLst/>
          </a:prstGeom>
          <a:noFill/>
        </p:spPr>
        <p:txBody>
          <a:bodyPr wrap="none" rtlCol="0">
            <a:spAutoFit/>
          </a:bodyPr>
          <a:lstStyle/>
          <a:p>
            <a:r>
              <a:rPr lang="en-AU" sz="1400" dirty="0">
                <a:solidFill>
                  <a:srgbClr val="0070C0"/>
                </a:solidFill>
              </a:rPr>
              <a:t>* https://</a:t>
            </a:r>
            <a:r>
              <a:rPr lang="en-AU" sz="1400" dirty="0" err="1">
                <a:solidFill>
                  <a:srgbClr val="0070C0"/>
                </a:solidFill>
              </a:rPr>
              <a:t>stats.labs.apnic.net</a:t>
            </a:r>
            <a:r>
              <a:rPr lang="en-AU" sz="1400" dirty="0">
                <a:solidFill>
                  <a:srgbClr val="0070C0"/>
                </a:solidFill>
              </a:rPr>
              <a:t>/</a:t>
            </a:r>
            <a:r>
              <a:rPr lang="en-AU" sz="1400" dirty="0" err="1">
                <a:solidFill>
                  <a:srgbClr val="0070C0"/>
                </a:solidFill>
              </a:rPr>
              <a:t>rvrs</a:t>
            </a:r>
            <a:endParaRPr lang="en-AU" sz="1400" dirty="0">
              <a:solidFill>
                <a:srgbClr val="0070C0"/>
              </a:solidFill>
            </a:endParaRPr>
          </a:p>
        </p:txBody>
      </p:sp>
    </p:spTree>
    <p:extLst>
      <p:ext uri="{BB962C8B-B14F-4D97-AF65-F5344CB8AC3E}">
        <p14:creationId xmlns:p14="http://schemas.microsoft.com/office/powerpoint/2010/main" val="11242697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9FBCAC-45A4-8443-9F74-0429DCEBFECC}"/>
              </a:ext>
            </a:extLst>
          </p:cNvPr>
          <p:cNvSpPr>
            <a:spLocks noGrp="1"/>
          </p:cNvSpPr>
          <p:nvPr>
            <p:ph type="title"/>
          </p:nvPr>
        </p:nvSpPr>
        <p:spPr/>
        <p:txBody>
          <a:bodyPr/>
          <a:lstStyle/>
          <a:p>
            <a:r>
              <a:rPr lang="en-AU" dirty="0">
                <a:solidFill>
                  <a:srgbClr val="7F5F00"/>
                </a:solidFill>
              </a:rPr>
              <a:t>Where is this heading?</a:t>
            </a:r>
          </a:p>
        </p:txBody>
      </p:sp>
      <p:sp>
        <p:nvSpPr>
          <p:cNvPr id="3" name="Content Placeholder 2">
            <a:extLst>
              <a:ext uri="{FF2B5EF4-FFF2-40B4-BE49-F238E27FC236}">
                <a16:creationId xmlns:a16="http://schemas.microsoft.com/office/drawing/2014/main" id="{9BB67D8F-D92C-4A4B-93B1-5E151FD69AC5}"/>
              </a:ext>
            </a:extLst>
          </p:cNvPr>
          <p:cNvSpPr>
            <a:spLocks noGrp="1"/>
          </p:cNvSpPr>
          <p:nvPr>
            <p:ph idx="1"/>
          </p:nvPr>
        </p:nvSpPr>
        <p:spPr/>
        <p:txBody>
          <a:bodyPr/>
          <a:lstStyle/>
          <a:p>
            <a:r>
              <a:rPr lang="en-AU" dirty="0"/>
              <a:t>Will any of these privacy approaches becomes mainstream in the public Internet?</a:t>
            </a:r>
          </a:p>
          <a:p>
            <a:endParaRPr lang="en-AU" dirty="0"/>
          </a:p>
        </p:txBody>
      </p:sp>
    </p:spTree>
    <p:extLst>
      <p:ext uri="{BB962C8B-B14F-4D97-AF65-F5344CB8AC3E}">
        <p14:creationId xmlns:p14="http://schemas.microsoft.com/office/powerpoint/2010/main" val="39394895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D842C-90ED-1E49-B405-C23CD48FDA54}"/>
              </a:ext>
            </a:extLst>
          </p:cNvPr>
          <p:cNvSpPr>
            <a:spLocks noGrp="1"/>
          </p:cNvSpPr>
          <p:nvPr>
            <p:ph type="title"/>
          </p:nvPr>
        </p:nvSpPr>
        <p:spPr/>
        <p:txBody>
          <a:bodyPr/>
          <a:lstStyle/>
          <a:p>
            <a:r>
              <a:rPr lang="en-AU" dirty="0"/>
              <a:t>My Opinion</a:t>
            </a:r>
          </a:p>
        </p:txBody>
      </p:sp>
      <p:sp>
        <p:nvSpPr>
          <p:cNvPr id="3" name="Content Placeholder 2">
            <a:extLst>
              <a:ext uri="{FF2B5EF4-FFF2-40B4-BE49-F238E27FC236}">
                <a16:creationId xmlns:a16="http://schemas.microsoft.com/office/drawing/2014/main" id="{4A1A5D43-8E49-AA42-9CDB-1BA6EEE0F3BD}"/>
              </a:ext>
            </a:extLst>
          </p:cNvPr>
          <p:cNvSpPr>
            <a:spLocks noGrp="1"/>
          </p:cNvSpPr>
          <p:nvPr>
            <p:ph idx="1"/>
          </p:nvPr>
        </p:nvSpPr>
        <p:spPr/>
        <p:txBody>
          <a:bodyPr>
            <a:normAutofit/>
          </a:bodyPr>
          <a:lstStyle/>
          <a:p>
            <a:r>
              <a:rPr lang="en-AU" dirty="0"/>
              <a:t>ISP-based provisioning of DNS servers without channel encryption will continue to be the mainstream of the public DNS infrastructure</a:t>
            </a:r>
          </a:p>
          <a:p>
            <a:r>
              <a:rPr lang="en-AU" dirty="0"/>
              <a:t>Most users don’t change their platform settings from the defaults and CPE based service provisioning in the wired networks and direct provisioning in mobile networks will persist</a:t>
            </a:r>
          </a:p>
          <a:p>
            <a:pPr marL="0" indent="0">
              <a:buNone/>
            </a:pPr>
            <a:endParaRPr lang="en-AU" dirty="0">
              <a:solidFill>
                <a:srgbClr val="7F5F00"/>
              </a:solidFill>
            </a:endParaRPr>
          </a:p>
          <a:p>
            <a:endParaRPr lang="en-AU" dirty="0"/>
          </a:p>
          <a:p>
            <a:endParaRPr lang="en-AU" dirty="0"/>
          </a:p>
        </p:txBody>
      </p:sp>
    </p:spTree>
    <p:extLst>
      <p:ext uri="{BB962C8B-B14F-4D97-AF65-F5344CB8AC3E}">
        <p14:creationId xmlns:p14="http://schemas.microsoft.com/office/powerpoint/2010/main" val="6860437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D842C-90ED-1E49-B405-C23CD48FDA54}"/>
              </a:ext>
            </a:extLst>
          </p:cNvPr>
          <p:cNvSpPr>
            <a:spLocks noGrp="1"/>
          </p:cNvSpPr>
          <p:nvPr>
            <p:ph type="title"/>
          </p:nvPr>
        </p:nvSpPr>
        <p:spPr/>
        <p:txBody>
          <a:bodyPr/>
          <a:lstStyle/>
          <a:p>
            <a:r>
              <a:rPr lang="en-AU" dirty="0"/>
              <a:t>My Opinion</a:t>
            </a:r>
          </a:p>
        </p:txBody>
      </p:sp>
      <p:sp>
        <p:nvSpPr>
          <p:cNvPr id="3" name="Content Placeholder 2">
            <a:extLst>
              <a:ext uri="{FF2B5EF4-FFF2-40B4-BE49-F238E27FC236}">
                <a16:creationId xmlns:a16="http://schemas.microsoft.com/office/drawing/2014/main" id="{4A1A5D43-8E49-AA42-9CDB-1BA6EEE0F3BD}"/>
              </a:ext>
            </a:extLst>
          </p:cNvPr>
          <p:cNvSpPr>
            <a:spLocks noGrp="1"/>
          </p:cNvSpPr>
          <p:nvPr>
            <p:ph idx="1"/>
          </p:nvPr>
        </p:nvSpPr>
        <p:spPr/>
        <p:txBody>
          <a:bodyPr>
            <a:normAutofit/>
          </a:bodyPr>
          <a:lstStyle/>
          <a:p>
            <a:r>
              <a:rPr lang="en-AU" dirty="0"/>
              <a:t>ISP-based provisioning of DNS servers without channel encryption will continue to be the mainstream of the public DNS infrastructure</a:t>
            </a:r>
          </a:p>
          <a:p>
            <a:r>
              <a:rPr lang="en-AU" dirty="0"/>
              <a:t>Most users don’t change their platform settings from the defaults and CPE based service provisioning in the wired networks and direct provisioning in mobile networks will persist</a:t>
            </a:r>
          </a:p>
          <a:p>
            <a:r>
              <a:rPr lang="en-AU" dirty="0"/>
              <a:t>But that’s not the full story...</a:t>
            </a:r>
          </a:p>
          <a:p>
            <a:endParaRPr lang="en-AU" dirty="0">
              <a:solidFill>
                <a:srgbClr val="7F5F00"/>
              </a:solidFill>
            </a:endParaRPr>
          </a:p>
          <a:p>
            <a:endParaRPr lang="en-AU" dirty="0"/>
          </a:p>
          <a:p>
            <a:endParaRPr lang="en-AU" dirty="0"/>
          </a:p>
        </p:txBody>
      </p:sp>
    </p:spTree>
    <p:extLst>
      <p:ext uri="{BB962C8B-B14F-4D97-AF65-F5344CB8AC3E}">
        <p14:creationId xmlns:p14="http://schemas.microsoft.com/office/powerpoint/2010/main" val="1755867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FD141-7A0D-2A41-8B4B-AAB6BA2B7DEE}"/>
              </a:ext>
            </a:extLst>
          </p:cNvPr>
          <p:cNvSpPr>
            <a:spLocks noGrp="1"/>
          </p:cNvSpPr>
          <p:nvPr>
            <p:ph type="title"/>
          </p:nvPr>
        </p:nvSpPr>
        <p:spPr/>
        <p:txBody>
          <a:bodyPr/>
          <a:lstStyle/>
          <a:p>
            <a:r>
              <a:rPr lang="en-AU" dirty="0"/>
              <a:t>Fragmenting the DNS</a:t>
            </a:r>
          </a:p>
        </p:txBody>
      </p:sp>
      <p:sp>
        <p:nvSpPr>
          <p:cNvPr id="3" name="Text Placeholder 2">
            <a:extLst>
              <a:ext uri="{FF2B5EF4-FFF2-40B4-BE49-F238E27FC236}">
                <a16:creationId xmlns:a16="http://schemas.microsoft.com/office/drawing/2014/main" id="{43C5FAB7-71D0-9A40-B5EF-A01DDD2E0F96}"/>
              </a:ext>
            </a:extLst>
          </p:cNvPr>
          <p:cNvSpPr>
            <a:spLocks noGrp="1"/>
          </p:cNvSpPr>
          <p:nvPr>
            <p:ph type="body" idx="1"/>
          </p:nvPr>
        </p:nvSpPr>
        <p:spPr/>
        <p:txBody>
          <a:bodyPr>
            <a:normAutofit lnSpcReduction="10000"/>
          </a:bodyPr>
          <a:lstStyle/>
          <a:p>
            <a:r>
              <a:rPr lang="en-AU" dirty="0"/>
              <a:t>Is appears more likely that applications who want to tailor their DNS use to adopt a more private profile will hive off to use </a:t>
            </a:r>
            <a:r>
              <a:rPr lang="en-AU" dirty="0" err="1"/>
              <a:t>DoH</a:t>
            </a:r>
            <a:r>
              <a:rPr lang="en-AU" dirty="0"/>
              <a:t> to an application-selected DNS service, while the platform itself will continue to use libraries that will default to DNS over UDP to the ISP-provided recursive DNS resolver</a:t>
            </a:r>
          </a:p>
          <a:p>
            <a:r>
              <a:rPr lang="en-AU" dirty="0"/>
              <a:t>That way the application ecosystem can fund its own DNS privacy infrastructure and avoid waiting for everyone else to make the necessary infrastructure and service investments before they can adopt DNS privacy themselves</a:t>
            </a:r>
          </a:p>
          <a:p>
            <a:r>
              <a:rPr lang="en-AU" dirty="0"/>
              <a:t>The prospect of </a:t>
            </a:r>
            <a:r>
              <a:rPr lang="en-AU" b="1" dirty="0"/>
              <a:t>application-specific naming services </a:t>
            </a:r>
            <a:r>
              <a:rPr lang="en-AU" dirty="0"/>
              <a:t>is a very real prospect in such a scenario</a:t>
            </a:r>
          </a:p>
        </p:txBody>
      </p:sp>
    </p:spTree>
    <p:extLst>
      <p:ext uri="{BB962C8B-B14F-4D97-AF65-F5344CB8AC3E}">
        <p14:creationId xmlns:p14="http://schemas.microsoft.com/office/powerpoint/2010/main" val="18895679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2A8E8-78EA-BB40-BA7C-B8515F64FD04}"/>
              </a:ext>
            </a:extLst>
          </p:cNvPr>
          <p:cNvSpPr>
            <a:spLocks noGrp="1"/>
          </p:cNvSpPr>
          <p:nvPr>
            <p:ph type="title"/>
          </p:nvPr>
        </p:nvSpPr>
        <p:spPr/>
        <p:txBody>
          <a:bodyPr/>
          <a:lstStyle/>
          <a:p>
            <a:r>
              <a:rPr lang="en-AU" dirty="0">
                <a:solidFill>
                  <a:srgbClr val="7F5F00"/>
                </a:solidFill>
              </a:rPr>
              <a:t>Why pick on the DNS?</a:t>
            </a:r>
          </a:p>
        </p:txBody>
      </p:sp>
      <p:sp>
        <p:nvSpPr>
          <p:cNvPr id="3" name="Content Placeholder 2">
            <a:extLst>
              <a:ext uri="{FF2B5EF4-FFF2-40B4-BE49-F238E27FC236}">
                <a16:creationId xmlns:a16="http://schemas.microsoft.com/office/drawing/2014/main" id="{88DEB272-02F5-DF40-A238-E2F9CC8C462B}"/>
              </a:ext>
            </a:extLst>
          </p:cNvPr>
          <p:cNvSpPr>
            <a:spLocks noGrp="1"/>
          </p:cNvSpPr>
          <p:nvPr>
            <p:ph idx="1"/>
          </p:nvPr>
        </p:nvSpPr>
        <p:spPr/>
        <p:txBody>
          <a:bodyPr>
            <a:normAutofit/>
          </a:bodyPr>
          <a:lstStyle/>
          <a:p>
            <a:pPr marL="0" indent="0">
              <a:lnSpc>
                <a:spcPct val="120000"/>
              </a:lnSpc>
              <a:spcBef>
                <a:spcPts val="0"/>
              </a:spcBef>
              <a:buNone/>
            </a:pPr>
            <a:r>
              <a:rPr lang="en-AU" dirty="0"/>
              <a:t>The DNS is very easy to tap and tamper</a:t>
            </a:r>
          </a:p>
          <a:p>
            <a:pPr lvl="1">
              <a:lnSpc>
                <a:spcPct val="120000"/>
              </a:lnSpc>
              <a:spcBef>
                <a:spcPts val="0"/>
              </a:spcBef>
            </a:pPr>
            <a:r>
              <a:rPr lang="en-AU" dirty="0"/>
              <a:t>DNS queries are open and unencrypted</a:t>
            </a:r>
          </a:p>
          <a:p>
            <a:pPr lvl="1">
              <a:lnSpc>
                <a:spcPct val="120000"/>
              </a:lnSpc>
              <a:spcBef>
                <a:spcPts val="0"/>
              </a:spcBef>
            </a:pPr>
            <a:r>
              <a:rPr lang="en-AU" dirty="0"/>
              <a:t>DNS payloads are not secured and tampering cannot be readily detected</a:t>
            </a:r>
          </a:p>
          <a:p>
            <a:pPr lvl="1">
              <a:lnSpc>
                <a:spcPct val="120000"/>
              </a:lnSpc>
              <a:spcBef>
                <a:spcPts val="0"/>
              </a:spcBef>
            </a:pPr>
            <a:r>
              <a:rPr lang="en-AU" dirty="0"/>
              <a:t>DNS responses are predictable and false answers can be injected even when not on the wire</a:t>
            </a:r>
          </a:p>
          <a:p>
            <a:pPr lvl="1">
              <a:lnSpc>
                <a:spcPct val="120000"/>
              </a:lnSpc>
              <a:spcBef>
                <a:spcPts val="0"/>
              </a:spcBef>
            </a:pPr>
            <a:r>
              <a:rPr lang="en-AU" dirty="0"/>
              <a:t>End users cannot tell where a DNS came from</a:t>
            </a:r>
          </a:p>
          <a:p>
            <a:endParaRPr lang="en-AU" b="1" dirty="0"/>
          </a:p>
          <a:p>
            <a:pPr lvl="1"/>
            <a:endParaRPr lang="en-AU" dirty="0"/>
          </a:p>
          <a:p>
            <a:pPr lvl="1"/>
            <a:endParaRPr lang="en-AU" dirty="0"/>
          </a:p>
        </p:txBody>
      </p:sp>
      <p:pic>
        <p:nvPicPr>
          <p:cNvPr id="5" name="Picture 4">
            <a:extLst>
              <a:ext uri="{FF2B5EF4-FFF2-40B4-BE49-F238E27FC236}">
                <a16:creationId xmlns:a16="http://schemas.microsoft.com/office/drawing/2014/main" id="{FA03873A-0B26-B246-A161-D4F48ECA047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88843" y="83929"/>
            <a:ext cx="3152912" cy="2502827"/>
          </a:xfrm>
          <a:prstGeom prst="rect">
            <a:avLst/>
          </a:prstGeom>
        </p:spPr>
      </p:pic>
    </p:spTree>
    <p:extLst>
      <p:ext uri="{BB962C8B-B14F-4D97-AF65-F5344CB8AC3E}">
        <p14:creationId xmlns:p14="http://schemas.microsoft.com/office/powerpoint/2010/main" val="10171638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FD141-7A0D-2A41-8B4B-AAB6BA2B7DEE}"/>
              </a:ext>
            </a:extLst>
          </p:cNvPr>
          <p:cNvSpPr>
            <a:spLocks noGrp="1"/>
          </p:cNvSpPr>
          <p:nvPr>
            <p:ph type="title"/>
          </p:nvPr>
        </p:nvSpPr>
        <p:spPr/>
        <p:txBody>
          <a:bodyPr/>
          <a:lstStyle/>
          <a:p>
            <a:r>
              <a:rPr lang="en-AU"/>
              <a:t>Fragmenting the DNS</a:t>
            </a:r>
            <a:endParaRPr lang="en-AU" dirty="0"/>
          </a:p>
        </p:txBody>
      </p:sp>
      <p:sp>
        <p:nvSpPr>
          <p:cNvPr id="3" name="Text Placeholder 2">
            <a:extLst>
              <a:ext uri="{FF2B5EF4-FFF2-40B4-BE49-F238E27FC236}">
                <a16:creationId xmlns:a16="http://schemas.microsoft.com/office/drawing/2014/main" id="{43C5FAB7-71D0-9A40-B5EF-A01DDD2E0F96}"/>
              </a:ext>
            </a:extLst>
          </p:cNvPr>
          <p:cNvSpPr>
            <a:spLocks noGrp="1"/>
          </p:cNvSpPr>
          <p:nvPr>
            <p:ph type="body" idx="1"/>
          </p:nvPr>
        </p:nvSpPr>
        <p:spPr/>
        <p:txBody>
          <a:bodyPr>
            <a:normAutofit lnSpcReduction="10000"/>
          </a:bodyPr>
          <a:lstStyle/>
          <a:p>
            <a:r>
              <a:rPr lang="en-AU" dirty="0"/>
              <a:t>Is appears more likely that applications who want to tailor their DNS use to adopt a more private profile will hive off to use </a:t>
            </a:r>
            <a:r>
              <a:rPr lang="en-AU" dirty="0" err="1"/>
              <a:t>DoH</a:t>
            </a:r>
            <a:r>
              <a:rPr lang="en-AU" dirty="0"/>
              <a:t> to an application-selected DNS service, while the platform itself will continue to use libraries that will default to DNS over UDP to the ISP-provided recursive DNS resolver</a:t>
            </a:r>
          </a:p>
          <a:p>
            <a:r>
              <a:rPr lang="en-AU" dirty="0"/>
              <a:t>That way the application ecosystem can fund its own DNS privacy infrastructure and avoid waiting for everyone else to make the necessary infrastructure and service investments before they can adopt DNS privacy themselves</a:t>
            </a:r>
          </a:p>
          <a:p>
            <a:r>
              <a:rPr lang="en-AU" dirty="0"/>
              <a:t>The prospect of </a:t>
            </a:r>
            <a:r>
              <a:rPr lang="en-AU" b="1" dirty="0"/>
              <a:t>application-specific naming services </a:t>
            </a:r>
            <a:r>
              <a:rPr lang="en-AU" dirty="0"/>
              <a:t>is a very real prospect in such a scenario</a:t>
            </a:r>
          </a:p>
        </p:txBody>
      </p:sp>
      <p:sp>
        <p:nvSpPr>
          <p:cNvPr id="4" name="TextBox 3">
            <a:extLst>
              <a:ext uri="{FF2B5EF4-FFF2-40B4-BE49-F238E27FC236}">
                <a16:creationId xmlns:a16="http://schemas.microsoft.com/office/drawing/2014/main" id="{AAD34C24-9476-254F-93C1-DE388DEEEBAC}"/>
              </a:ext>
            </a:extLst>
          </p:cNvPr>
          <p:cNvSpPr txBox="1"/>
          <p:nvPr/>
        </p:nvSpPr>
        <p:spPr>
          <a:xfrm rot="20958200">
            <a:off x="1902373" y="2305617"/>
            <a:ext cx="7537427" cy="2246769"/>
          </a:xfrm>
          <a:prstGeom prst="rect">
            <a:avLst/>
          </a:prstGeom>
          <a:solidFill>
            <a:schemeClr val="bg1"/>
          </a:solidFill>
        </p:spPr>
        <p:txBody>
          <a:bodyPr wrap="square" rtlCol="0">
            <a:spAutoFit/>
          </a:bodyPr>
          <a:lstStyle/>
          <a:p>
            <a:r>
              <a:rPr lang="en-AU" sz="2800" dirty="0">
                <a:solidFill>
                  <a:srgbClr val="FF0000"/>
                </a:solidFill>
                <a:latin typeface="AhnbergHand" pitchFamily="2" charset="0"/>
              </a:rPr>
              <a:t>Those parts of the environment with sufficient motivation and resources will simply stop waiting for everyone else to move and they will just do what they feel they need to do!</a:t>
            </a:r>
          </a:p>
        </p:txBody>
      </p:sp>
    </p:spTree>
    <p:extLst>
      <p:ext uri="{BB962C8B-B14F-4D97-AF65-F5344CB8AC3E}">
        <p14:creationId xmlns:p14="http://schemas.microsoft.com/office/powerpoint/2010/main" val="16916177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D3E2A-2E4B-1042-911E-527E0DE65272}"/>
              </a:ext>
            </a:extLst>
          </p:cNvPr>
          <p:cNvSpPr>
            <a:spLocks noGrp="1"/>
          </p:cNvSpPr>
          <p:nvPr>
            <p:ph type="title"/>
          </p:nvPr>
        </p:nvSpPr>
        <p:spPr/>
        <p:txBody>
          <a:bodyPr>
            <a:normAutofit/>
          </a:bodyPr>
          <a:lstStyle/>
          <a:p>
            <a:r>
              <a:rPr lang="en-AU" dirty="0">
                <a:solidFill>
                  <a:srgbClr val="7F5F00"/>
                </a:solidFill>
              </a:rPr>
              <a:t>It’s life Jim, but not as we know it!</a:t>
            </a:r>
            <a:r>
              <a:rPr lang="en-AU" sz="2400" dirty="0">
                <a:solidFill>
                  <a:srgbClr val="7F5F00"/>
                </a:solidFill>
              </a:rPr>
              <a:t>*</a:t>
            </a:r>
            <a:endParaRPr lang="en-AU" dirty="0">
              <a:solidFill>
                <a:srgbClr val="7F5F00"/>
              </a:solidFill>
            </a:endParaRPr>
          </a:p>
        </p:txBody>
      </p:sp>
      <p:sp>
        <p:nvSpPr>
          <p:cNvPr id="3" name="Content Placeholder 2">
            <a:extLst>
              <a:ext uri="{FF2B5EF4-FFF2-40B4-BE49-F238E27FC236}">
                <a16:creationId xmlns:a16="http://schemas.microsoft.com/office/drawing/2014/main" id="{4664EEE0-E96E-3346-B819-6F7A34D8A9CC}"/>
              </a:ext>
            </a:extLst>
          </p:cNvPr>
          <p:cNvSpPr>
            <a:spLocks noGrp="1"/>
          </p:cNvSpPr>
          <p:nvPr>
            <p:ph idx="1"/>
          </p:nvPr>
        </p:nvSpPr>
        <p:spPr/>
        <p:txBody>
          <a:bodyPr/>
          <a:lstStyle/>
          <a:p>
            <a:r>
              <a:rPr lang="en-AU" dirty="0"/>
              <a:t>The overall progression here is an evolution from network-centric services to platform-centric services to today’s world of application-centric services</a:t>
            </a:r>
          </a:p>
          <a:p>
            <a:r>
              <a:rPr lang="en-AU" dirty="0"/>
              <a:t>It’s clear that the DNS is being swept up in this shift, and the DNS is changing in almost every respect </a:t>
            </a:r>
          </a:p>
          <a:p>
            <a:r>
              <a:rPr lang="en-AU" dirty="0"/>
              <a:t>The future prospects of a single unified coherent name space as embodied in the DNS, as we currently know it, for the entire internet service domain are looking pretty poor right now!</a:t>
            </a:r>
          </a:p>
          <a:p>
            <a:endParaRPr lang="en-AU" dirty="0"/>
          </a:p>
        </p:txBody>
      </p:sp>
      <p:sp>
        <p:nvSpPr>
          <p:cNvPr id="4" name="TextBox 3">
            <a:extLst>
              <a:ext uri="{FF2B5EF4-FFF2-40B4-BE49-F238E27FC236}">
                <a16:creationId xmlns:a16="http://schemas.microsoft.com/office/drawing/2014/main" id="{A6455C12-9E41-904B-9F40-2568B4322003}"/>
              </a:ext>
            </a:extLst>
          </p:cNvPr>
          <p:cNvSpPr txBox="1"/>
          <p:nvPr/>
        </p:nvSpPr>
        <p:spPr>
          <a:xfrm>
            <a:off x="9396247" y="6354375"/>
            <a:ext cx="2165721" cy="276999"/>
          </a:xfrm>
          <a:prstGeom prst="rect">
            <a:avLst/>
          </a:prstGeom>
          <a:noFill/>
        </p:spPr>
        <p:txBody>
          <a:bodyPr wrap="none" rtlCol="0">
            <a:spAutoFit/>
          </a:bodyPr>
          <a:lstStyle/>
          <a:p>
            <a:r>
              <a:rPr lang="en-AU" sz="1200" dirty="0"/>
              <a:t>* With apologies to the </a:t>
            </a:r>
            <a:r>
              <a:rPr lang="en-AU" sz="1200" dirty="0" err="1"/>
              <a:t>Trekies</a:t>
            </a:r>
            <a:r>
              <a:rPr lang="en-AU" sz="1200" dirty="0"/>
              <a:t>!</a:t>
            </a:r>
          </a:p>
        </p:txBody>
      </p:sp>
    </p:spTree>
    <p:extLst>
      <p:ext uri="{BB962C8B-B14F-4D97-AF65-F5344CB8AC3E}">
        <p14:creationId xmlns:p14="http://schemas.microsoft.com/office/powerpoint/2010/main" val="16783295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0E0EA5C-11B2-FD48-A1BE-9B7A6CCD8603}"/>
              </a:ext>
            </a:extLst>
          </p:cNvPr>
          <p:cNvSpPr txBox="1"/>
          <p:nvPr/>
        </p:nvSpPr>
        <p:spPr>
          <a:xfrm>
            <a:off x="4073642" y="3013501"/>
            <a:ext cx="2654894" cy="830997"/>
          </a:xfrm>
          <a:prstGeom prst="rect">
            <a:avLst/>
          </a:prstGeom>
          <a:noFill/>
        </p:spPr>
        <p:txBody>
          <a:bodyPr wrap="none" rtlCol="0">
            <a:spAutoFit/>
          </a:bodyPr>
          <a:lstStyle/>
          <a:p>
            <a:r>
              <a:rPr lang="en-AU" sz="4800" dirty="0">
                <a:solidFill>
                  <a:schemeClr val="bg1">
                    <a:lumMod val="75000"/>
                  </a:schemeClr>
                </a:solidFill>
                <a:latin typeface="AhnbergHand" pitchFamily="2" charset="0"/>
              </a:rPr>
              <a:t>Thanks!</a:t>
            </a:r>
            <a:endParaRPr lang="en-AU" dirty="0">
              <a:solidFill>
                <a:schemeClr val="bg1">
                  <a:lumMod val="75000"/>
                </a:schemeClr>
              </a:solidFill>
              <a:latin typeface="AhnbergHand" pitchFamily="2" charset="0"/>
            </a:endParaRPr>
          </a:p>
        </p:txBody>
      </p:sp>
    </p:spTree>
    <p:extLst>
      <p:ext uri="{BB962C8B-B14F-4D97-AF65-F5344CB8AC3E}">
        <p14:creationId xmlns:p14="http://schemas.microsoft.com/office/powerpoint/2010/main" val="15541404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2A8E8-78EA-BB40-BA7C-B8515F64FD04}"/>
              </a:ext>
            </a:extLst>
          </p:cNvPr>
          <p:cNvSpPr>
            <a:spLocks noGrp="1"/>
          </p:cNvSpPr>
          <p:nvPr>
            <p:ph type="title"/>
          </p:nvPr>
        </p:nvSpPr>
        <p:spPr>
          <a:xfrm>
            <a:off x="838200" y="365125"/>
            <a:ext cx="7772905" cy="1325563"/>
          </a:xfrm>
        </p:spPr>
        <p:txBody>
          <a:bodyPr/>
          <a:lstStyle/>
          <a:p>
            <a:r>
              <a:rPr lang="en-AU" dirty="0">
                <a:solidFill>
                  <a:srgbClr val="7F5F00"/>
                </a:solidFill>
              </a:rPr>
              <a:t>What are we doing about all this?</a:t>
            </a:r>
          </a:p>
        </p:txBody>
      </p:sp>
      <p:sp>
        <p:nvSpPr>
          <p:cNvPr id="3" name="Content Placeholder 2">
            <a:extLst>
              <a:ext uri="{FF2B5EF4-FFF2-40B4-BE49-F238E27FC236}">
                <a16:creationId xmlns:a16="http://schemas.microsoft.com/office/drawing/2014/main" id="{88DEB272-02F5-DF40-A238-E2F9CC8C462B}"/>
              </a:ext>
            </a:extLst>
          </p:cNvPr>
          <p:cNvSpPr>
            <a:spLocks noGrp="1"/>
          </p:cNvSpPr>
          <p:nvPr>
            <p:ph idx="1"/>
          </p:nvPr>
        </p:nvSpPr>
        <p:spPr>
          <a:xfrm>
            <a:off x="838200" y="1825625"/>
            <a:ext cx="8768443" cy="4351338"/>
          </a:xfrm>
        </p:spPr>
        <p:txBody>
          <a:bodyPr>
            <a:normAutofit/>
          </a:bodyPr>
          <a:lstStyle/>
          <a:p>
            <a:pPr marL="0" indent="0">
              <a:lnSpc>
                <a:spcPct val="120000"/>
              </a:lnSpc>
              <a:spcBef>
                <a:spcPts val="0"/>
              </a:spcBef>
              <a:buNone/>
            </a:pPr>
            <a:r>
              <a:rPr lang="en-AU" dirty="0"/>
              <a:t>As usual we are trying to do everything at once:</a:t>
            </a:r>
          </a:p>
          <a:p>
            <a:pPr marL="971550" lvl="1" indent="-514350">
              <a:lnSpc>
                <a:spcPct val="120000"/>
              </a:lnSpc>
              <a:spcBef>
                <a:spcPts val="0"/>
              </a:spcBef>
              <a:buFont typeface="+mj-lt"/>
              <a:buAutoNum type="arabicPeriod"/>
            </a:pPr>
            <a:r>
              <a:rPr lang="en-AU" dirty="0"/>
              <a:t>Plugging DNS information leaks</a:t>
            </a:r>
          </a:p>
          <a:p>
            <a:pPr marL="971550" lvl="1" indent="-514350">
              <a:lnSpc>
                <a:spcPct val="120000"/>
              </a:lnSpc>
              <a:spcBef>
                <a:spcPts val="0"/>
              </a:spcBef>
              <a:buFont typeface="+mj-lt"/>
              <a:buAutoNum type="arabicPeriod"/>
            </a:pPr>
            <a:r>
              <a:rPr lang="en-AU" dirty="0"/>
              <a:t>Adding authenticity to the DNS</a:t>
            </a:r>
          </a:p>
          <a:p>
            <a:pPr marL="971550" lvl="1" indent="-514350">
              <a:lnSpc>
                <a:spcPct val="120000"/>
              </a:lnSpc>
              <a:spcBef>
                <a:spcPts val="0"/>
              </a:spcBef>
              <a:buFont typeface="+mj-lt"/>
              <a:buAutoNum type="arabicPeriod"/>
            </a:pPr>
            <a:r>
              <a:rPr lang="en-AU" dirty="0"/>
              <a:t>Increasing our reliance on the DNS for even more services</a:t>
            </a:r>
          </a:p>
          <a:p>
            <a:pPr marL="971550" lvl="1" indent="-514350">
              <a:lnSpc>
                <a:spcPct val="120000"/>
              </a:lnSpc>
              <a:spcBef>
                <a:spcPts val="0"/>
              </a:spcBef>
              <a:buFont typeface="+mj-lt"/>
              <a:buAutoNum type="arabicPeriod"/>
            </a:pPr>
            <a:r>
              <a:rPr lang="en-AU" dirty="0"/>
              <a:t>Exploring Alternatives</a:t>
            </a:r>
          </a:p>
          <a:p>
            <a:pPr marL="0" indent="0">
              <a:lnSpc>
                <a:spcPct val="120000"/>
              </a:lnSpc>
              <a:spcBef>
                <a:spcPts val="0"/>
              </a:spcBef>
              <a:buNone/>
            </a:pPr>
            <a:endParaRPr lang="en-AU" dirty="0"/>
          </a:p>
          <a:p>
            <a:pPr marL="514350" indent="-514350">
              <a:lnSpc>
                <a:spcPct val="120000"/>
              </a:lnSpc>
              <a:spcBef>
                <a:spcPts val="0"/>
              </a:spcBef>
              <a:buFont typeface="+mj-lt"/>
              <a:buAutoNum type="arabicPeriod"/>
            </a:pPr>
            <a:endParaRPr lang="en-AU" dirty="0"/>
          </a:p>
          <a:p>
            <a:endParaRPr lang="en-AU" b="1" dirty="0"/>
          </a:p>
          <a:p>
            <a:pPr lvl="1"/>
            <a:endParaRPr lang="en-AU" dirty="0"/>
          </a:p>
          <a:p>
            <a:pPr lvl="1"/>
            <a:endParaRPr lang="en-AU" dirty="0"/>
          </a:p>
        </p:txBody>
      </p:sp>
    </p:spTree>
    <p:extLst>
      <p:ext uri="{BB962C8B-B14F-4D97-AF65-F5344CB8AC3E}">
        <p14:creationId xmlns:p14="http://schemas.microsoft.com/office/powerpoint/2010/main" val="15546838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2A8E8-78EA-BB40-BA7C-B8515F64FD04}"/>
              </a:ext>
            </a:extLst>
          </p:cNvPr>
          <p:cNvSpPr>
            <a:spLocks noGrp="1"/>
          </p:cNvSpPr>
          <p:nvPr>
            <p:ph type="title"/>
          </p:nvPr>
        </p:nvSpPr>
        <p:spPr>
          <a:xfrm>
            <a:off x="838200" y="365125"/>
            <a:ext cx="7772905" cy="1325563"/>
          </a:xfrm>
        </p:spPr>
        <p:txBody>
          <a:bodyPr/>
          <a:lstStyle/>
          <a:p>
            <a:r>
              <a:rPr lang="en-AU" dirty="0">
                <a:solidFill>
                  <a:srgbClr val="7F5F00"/>
                </a:solidFill>
              </a:rPr>
              <a:t>What are we doing about all this?</a:t>
            </a:r>
          </a:p>
        </p:txBody>
      </p:sp>
      <p:sp>
        <p:nvSpPr>
          <p:cNvPr id="3" name="Content Placeholder 2">
            <a:extLst>
              <a:ext uri="{FF2B5EF4-FFF2-40B4-BE49-F238E27FC236}">
                <a16:creationId xmlns:a16="http://schemas.microsoft.com/office/drawing/2014/main" id="{88DEB272-02F5-DF40-A238-E2F9CC8C462B}"/>
              </a:ext>
            </a:extLst>
          </p:cNvPr>
          <p:cNvSpPr>
            <a:spLocks noGrp="1"/>
          </p:cNvSpPr>
          <p:nvPr>
            <p:ph idx="1"/>
          </p:nvPr>
        </p:nvSpPr>
        <p:spPr>
          <a:xfrm>
            <a:off x="838200" y="1825625"/>
            <a:ext cx="8043041" cy="4351338"/>
          </a:xfrm>
        </p:spPr>
        <p:txBody>
          <a:bodyPr>
            <a:normAutofit/>
          </a:bodyPr>
          <a:lstStyle/>
          <a:p>
            <a:pPr marL="0" indent="0">
              <a:lnSpc>
                <a:spcPct val="120000"/>
              </a:lnSpc>
              <a:spcBef>
                <a:spcPts val="0"/>
              </a:spcBef>
              <a:buNone/>
            </a:pPr>
            <a:r>
              <a:rPr lang="en-AU" dirty="0"/>
              <a:t>As usual we are trying to do everything at once:</a:t>
            </a:r>
          </a:p>
          <a:p>
            <a:pPr marL="971550" lvl="1" indent="-514350">
              <a:lnSpc>
                <a:spcPct val="120000"/>
              </a:lnSpc>
              <a:spcBef>
                <a:spcPts val="0"/>
              </a:spcBef>
              <a:buFont typeface="+mj-lt"/>
              <a:buAutoNum type="arabicPeriod"/>
            </a:pPr>
            <a:r>
              <a:rPr lang="en-AU" dirty="0"/>
              <a:t>Plugging DNS information leaks</a:t>
            </a:r>
          </a:p>
          <a:p>
            <a:pPr marL="971550" lvl="1" indent="-514350">
              <a:lnSpc>
                <a:spcPct val="120000"/>
              </a:lnSpc>
              <a:spcBef>
                <a:spcPts val="0"/>
              </a:spcBef>
              <a:buFont typeface="+mj-lt"/>
              <a:buAutoNum type="arabicPeriod"/>
            </a:pPr>
            <a:r>
              <a:rPr lang="en-AU" dirty="0"/>
              <a:t>Adding authenticity to the DNS</a:t>
            </a:r>
          </a:p>
          <a:p>
            <a:pPr marL="971550" lvl="1" indent="-514350">
              <a:lnSpc>
                <a:spcPct val="120000"/>
              </a:lnSpc>
              <a:spcBef>
                <a:spcPts val="0"/>
              </a:spcBef>
              <a:buFont typeface="+mj-lt"/>
              <a:buAutoNum type="arabicPeriod"/>
            </a:pPr>
            <a:r>
              <a:rPr lang="en-AU" dirty="0"/>
              <a:t>Increasing our reliance on the DNS for even more services</a:t>
            </a:r>
          </a:p>
          <a:p>
            <a:pPr marL="971550" lvl="1" indent="-514350">
              <a:lnSpc>
                <a:spcPct val="120000"/>
              </a:lnSpc>
              <a:spcBef>
                <a:spcPts val="0"/>
              </a:spcBef>
              <a:buFont typeface="+mj-lt"/>
              <a:buAutoNum type="arabicPeriod"/>
            </a:pPr>
            <a:r>
              <a:rPr lang="en-AU" dirty="0"/>
              <a:t>Exploring Alternatives</a:t>
            </a:r>
          </a:p>
          <a:p>
            <a:pPr marL="0" indent="0">
              <a:lnSpc>
                <a:spcPct val="120000"/>
              </a:lnSpc>
              <a:spcBef>
                <a:spcPts val="0"/>
              </a:spcBef>
              <a:buNone/>
            </a:pPr>
            <a:endParaRPr lang="en-AU" dirty="0"/>
          </a:p>
          <a:p>
            <a:pPr marL="514350" indent="-514350">
              <a:lnSpc>
                <a:spcPct val="120000"/>
              </a:lnSpc>
              <a:spcBef>
                <a:spcPts val="0"/>
              </a:spcBef>
              <a:buFont typeface="+mj-lt"/>
              <a:buAutoNum type="arabicPeriod"/>
            </a:pPr>
            <a:endParaRPr lang="en-AU" dirty="0"/>
          </a:p>
          <a:p>
            <a:endParaRPr lang="en-AU" b="1" dirty="0"/>
          </a:p>
          <a:p>
            <a:pPr lvl="1"/>
            <a:endParaRPr lang="en-AU" dirty="0"/>
          </a:p>
          <a:p>
            <a:pPr lvl="1"/>
            <a:endParaRPr lang="en-AU" dirty="0"/>
          </a:p>
        </p:txBody>
      </p:sp>
      <p:sp>
        <p:nvSpPr>
          <p:cNvPr id="5" name="Freeform 4">
            <a:extLst>
              <a:ext uri="{FF2B5EF4-FFF2-40B4-BE49-F238E27FC236}">
                <a16:creationId xmlns:a16="http://schemas.microsoft.com/office/drawing/2014/main" id="{7888CEF4-8356-2959-A5EB-A5266BF965D0}"/>
              </a:ext>
            </a:extLst>
          </p:cNvPr>
          <p:cNvSpPr/>
          <p:nvPr/>
        </p:nvSpPr>
        <p:spPr>
          <a:xfrm>
            <a:off x="1186624" y="2366405"/>
            <a:ext cx="5270888" cy="537146"/>
          </a:xfrm>
          <a:custGeom>
            <a:avLst/>
            <a:gdLst>
              <a:gd name="connsiteX0" fmla="*/ 535850 w 5270888"/>
              <a:gd name="connsiteY0" fmla="*/ 440590 h 537146"/>
              <a:gd name="connsiteX1" fmla="*/ 1859604 w 5270888"/>
              <a:gd name="connsiteY1" fmla="*/ 499069 h 537146"/>
              <a:gd name="connsiteX2" fmla="*/ 3220571 w 5270888"/>
              <a:gd name="connsiteY2" fmla="*/ 456539 h 537146"/>
              <a:gd name="connsiteX3" fmla="*/ 4725078 w 5270888"/>
              <a:gd name="connsiteY3" fmla="*/ 371479 h 537146"/>
              <a:gd name="connsiteX4" fmla="*/ 5219492 w 5270888"/>
              <a:gd name="connsiteY4" fmla="*/ 259837 h 537146"/>
              <a:gd name="connsiteX5" fmla="*/ 3619292 w 5270888"/>
              <a:gd name="connsiteY5" fmla="*/ 20604 h 537146"/>
              <a:gd name="connsiteX6" fmla="*/ 982418 w 5270888"/>
              <a:gd name="connsiteY6" fmla="*/ 25921 h 537146"/>
              <a:gd name="connsiteX7" fmla="*/ 36120 w 5270888"/>
              <a:gd name="connsiteY7" fmla="*/ 137562 h 537146"/>
              <a:gd name="connsiteX8" fmla="*/ 232823 w 5270888"/>
              <a:gd name="connsiteY8" fmla="*/ 488437 h 537146"/>
              <a:gd name="connsiteX9" fmla="*/ 573064 w 5270888"/>
              <a:gd name="connsiteY9" fmla="*/ 525651 h 537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270888" h="537146">
                <a:moveTo>
                  <a:pt x="535850" y="440590"/>
                </a:moveTo>
                <a:cubicBezTo>
                  <a:pt x="974000" y="468500"/>
                  <a:pt x="1412151" y="496411"/>
                  <a:pt x="1859604" y="499069"/>
                </a:cubicBezTo>
                <a:cubicBezTo>
                  <a:pt x="2307057" y="501727"/>
                  <a:pt x="2742992" y="477804"/>
                  <a:pt x="3220571" y="456539"/>
                </a:cubicBezTo>
                <a:cubicBezTo>
                  <a:pt x="3698150" y="435274"/>
                  <a:pt x="4391925" y="404263"/>
                  <a:pt x="4725078" y="371479"/>
                </a:cubicBezTo>
                <a:cubicBezTo>
                  <a:pt x="5058231" y="338695"/>
                  <a:pt x="5403790" y="318316"/>
                  <a:pt x="5219492" y="259837"/>
                </a:cubicBezTo>
                <a:cubicBezTo>
                  <a:pt x="5035194" y="201358"/>
                  <a:pt x="4325471" y="59590"/>
                  <a:pt x="3619292" y="20604"/>
                </a:cubicBezTo>
                <a:cubicBezTo>
                  <a:pt x="2913113" y="-18382"/>
                  <a:pt x="1579613" y="6428"/>
                  <a:pt x="982418" y="25921"/>
                </a:cubicBezTo>
                <a:cubicBezTo>
                  <a:pt x="385223" y="45414"/>
                  <a:pt x="161052" y="60476"/>
                  <a:pt x="36120" y="137562"/>
                </a:cubicBezTo>
                <a:cubicBezTo>
                  <a:pt x="-88812" y="214648"/>
                  <a:pt x="143332" y="423755"/>
                  <a:pt x="232823" y="488437"/>
                </a:cubicBezTo>
                <a:cubicBezTo>
                  <a:pt x="322314" y="553119"/>
                  <a:pt x="447689" y="539385"/>
                  <a:pt x="573064" y="525651"/>
                </a:cubicBezTo>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33497325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0B050-C873-D645-8ED3-AD071365429E}"/>
              </a:ext>
            </a:extLst>
          </p:cNvPr>
          <p:cNvSpPr>
            <a:spLocks noGrp="1"/>
          </p:cNvSpPr>
          <p:nvPr>
            <p:ph type="title"/>
          </p:nvPr>
        </p:nvSpPr>
        <p:spPr/>
        <p:txBody>
          <a:bodyPr/>
          <a:lstStyle/>
          <a:p>
            <a:r>
              <a:rPr lang="en-AU" dirty="0"/>
              <a:t>Plugging DNS leaks</a:t>
            </a:r>
          </a:p>
        </p:txBody>
      </p:sp>
      <p:sp>
        <p:nvSpPr>
          <p:cNvPr id="3" name="Content Placeholder 2">
            <a:extLst>
              <a:ext uri="{FF2B5EF4-FFF2-40B4-BE49-F238E27FC236}">
                <a16:creationId xmlns:a16="http://schemas.microsoft.com/office/drawing/2014/main" id="{48813F28-1AE0-0345-B51C-75513F45F2B3}"/>
              </a:ext>
            </a:extLst>
          </p:cNvPr>
          <p:cNvSpPr>
            <a:spLocks noGrp="1"/>
          </p:cNvSpPr>
          <p:nvPr>
            <p:ph idx="1"/>
          </p:nvPr>
        </p:nvSpPr>
        <p:spPr/>
        <p:txBody>
          <a:bodyPr/>
          <a:lstStyle/>
          <a:p>
            <a:r>
              <a:rPr lang="en-AU" b="1" dirty="0"/>
              <a:t>Query Name Minimisation</a:t>
            </a:r>
            <a:r>
              <a:rPr lang="en-AU" dirty="0"/>
              <a:t> to reduce the extravagant chattiness of the DNS resolution process on the recursive to authoritative path</a:t>
            </a:r>
          </a:p>
          <a:p>
            <a:r>
              <a:rPr lang="en-AU" b="1" dirty="0"/>
              <a:t>DNS over TLS </a:t>
            </a:r>
            <a:r>
              <a:rPr lang="en-AU" dirty="0"/>
              <a:t>on the stub to recursive path</a:t>
            </a:r>
          </a:p>
          <a:p>
            <a:pPr lvl="1"/>
            <a:r>
              <a:rPr lang="en-AU" dirty="0"/>
              <a:t>Channel protection, remote end authentication and transport robustness</a:t>
            </a:r>
          </a:p>
          <a:p>
            <a:r>
              <a:rPr lang="en-AU" b="1" dirty="0"/>
              <a:t>DNS over HTTPS (/3) </a:t>
            </a:r>
            <a:r>
              <a:rPr lang="en-AU" dirty="0"/>
              <a:t>on the stub to recursive path</a:t>
            </a:r>
          </a:p>
          <a:p>
            <a:pPr lvl="1"/>
            <a:r>
              <a:rPr lang="en-AU" dirty="0"/>
              <a:t>Channel protection, remote end authentication, transport robustness and HTTP object semantics</a:t>
            </a:r>
          </a:p>
          <a:p>
            <a:r>
              <a:rPr lang="en-AU" b="1" dirty="0"/>
              <a:t>Oblivious DNS over HTTPS (/3)</a:t>
            </a:r>
            <a:r>
              <a:rPr lang="en-AU" dirty="0"/>
              <a:t> on the stub to recursive path</a:t>
            </a:r>
          </a:p>
          <a:p>
            <a:pPr lvl="1"/>
            <a:r>
              <a:rPr lang="en-AU" dirty="0"/>
              <a:t>Hide the implicit end point identity / query name association leakage</a:t>
            </a:r>
          </a:p>
        </p:txBody>
      </p:sp>
      <p:sp>
        <p:nvSpPr>
          <p:cNvPr id="4" name="Slide Number Placeholder 3">
            <a:extLst>
              <a:ext uri="{FF2B5EF4-FFF2-40B4-BE49-F238E27FC236}">
                <a16:creationId xmlns:a16="http://schemas.microsoft.com/office/drawing/2014/main" id="{D9A7C2AD-E62E-5745-BFCD-7910A72DFB1D}"/>
              </a:ext>
            </a:extLst>
          </p:cNvPr>
          <p:cNvSpPr>
            <a:spLocks noGrp="1"/>
          </p:cNvSpPr>
          <p:nvPr>
            <p:ph type="sldNum" sz="quarter" idx="12"/>
          </p:nvPr>
        </p:nvSpPr>
        <p:spPr/>
        <p:txBody>
          <a:bodyPr/>
          <a:lstStyle/>
          <a:p>
            <a:fld id="{652E326F-2974-0E46-BE41-4A2DFAACED48}" type="slidenum">
              <a:rPr lang="en-AU" smtClean="0"/>
              <a:t>6</a:t>
            </a:fld>
            <a:endParaRPr lang="en-AU"/>
          </a:p>
        </p:txBody>
      </p:sp>
    </p:spTree>
    <p:extLst>
      <p:ext uri="{BB962C8B-B14F-4D97-AF65-F5344CB8AC3E}">
        <p14:creationId xmlns:p14="http://schemas.microsoft.com/office/powerpoint/2010/main" val="13382683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30E2D-E355-A743-9DD0-5F73AAF159A2}"/>
              </a:ext>
            </a:extLst>
          </p:cNvPr>
          <p:cNvSpPr>
            <a:spLocks noGrp="1"/>
          </p:cNvSpPr>
          <p:nvPr>
            <p:ph type="title"/>
          </p:nvPr>
        </p:nvSpPr>
        <p:spPr>
          <a:xfrm>
            <a:off x="838199" y="365125"/>
            <a:ext cx="12068503" cy="1325563"/>
          </a:xfrm>
        </p:spPr>
        <p:txBody>
          <a:bodyPr/>
          <a:lstStyle/>
          <a:p>
            <a:r>
              <a:rPr lang="en-AU" dirty="0"/>
              <a:t>Scaling with Encrypted Channels</a:t>
            </a:r>
          </a:p>
        </p:txBody>
      </p:sp>
      <p:sp>
        <p:nvSpPr>
          <p:cNvPr id="3" name="Content Placeholder 2">
            <a:extLst>
              <a:ext uri="{FF2B5EF4-FFF2-40B4-BE49-F238E27FC236}">
                <a16:creationId xmlns:a16="http://schemas.microsoft.com/office/drawing/2014/main" id="{5446FF19-C30E-6F47-9201-B73CEA266890}"/>
              </a:ext>
            </a:extLst>
          </p:cNvPr>
          <p:cNvSpPr>
            <a:spLocks noGrp="1"/>
          </p:cNvSpPr>
          <p:nvPr>
            <p:ph idx="1"/>
          </p:nvPr>
        </p:nvSpPr>
        <p:spPr/>
        <p:txBody>
          <a:bodyPr>
            <a:normAutofit lnSpcReduction="10000"/>
          </a:bodyPr>
          <a:lstStyle/>
          <a:p>
            <a:r>
              <a:rPr lang="en-AU" dirty="0"/>
              <a:t>Session level encryption involves session establishment and maintenance overhead</a:t>
            </a:r>
          </a:p>
          <a:p>
            <a:pPr lvl="1"/>
            <a:r>
              <a:rPr lang="en-AU" dirty="0"/>
              <a:t>Typically this entails a TCP overhead and a further TLS overhead</a:t>
            </a:r>
          </a:p>
          <a:p>
            <a:pPr lvl="1"/>
            <a:r>
              <a:rPr lang="en-AU" dirty="0"/>
              <a:t>Plugging the Client Hello exposure also calls for DNSSEC to validate the encryption key, adding more overheads to session establishment</a:t>
            </a:r>
          </a:p>
          <a:p>
            <a:pPr lvl="1"/>
            <a:r>
              <a:rPr lang="en-AU" dirty="0"/>
              <a:t>This can be amortised through session reuse for multiple queries</a:t>
            </a:r>
          </a:p>
          <a:p>
            <a:pPr lvl="1"/>
            <a:r>
              <a:rPr lang="en-AU" dirty="0"/>
              <a:t>Session reuse is most effective on the stub to recursive paths </a:t>
            </a:r>
          </a:p>
          <a:p>
            <a:r>
              <a:rPr lang="en-AU" dirty="0"/>
              <a:t>The secure Web infrastructure points to ways that we can scale an encrypted DNS infrastructure, but the economics of the DNS are somewhat different than those of the web, and this adds to the challenge of facilitating widespread adoption</a:t>
            </a:r>
          </a:p>
        </p:txBody>
      </p:sp>
      <p:sp>
        <p:nvSpPr>
          <p:cNvPr id="4" name="Slide Number Placeholder 3">
            <a:extLst>
              <a:ext uri="{FF2B5EF4-FFF2-40B4-BE49-F238E27FC236}">
                <a16:creationId xmlns:a16="http://schemas.microsoft.com/office/drawing/2014/main" id="{91D9EC58-F369-CF4E-B315-9A9740193A6A}"/>
              </a:ext>
            </a:extLst>
          </p:cNvPr>
          <p:cNvSpPr>
            <a:spLocks noGrp="1"/>
          </p:cNvSpPr>
          <p:nvPr>
            <p:ph type="sldNum" sz="quarter" idx="12"/>
          </p:nvPr>
        </p:nvSpPr>
        <p:spPr/>
        <p:txBody>
          <a:bodyPr/>
          <a:lstStyle/>
          <a:p>
            <a:fld id="{652E326F-2974-0E46-BE41-4A2DFAACED48}" type="slidenum">
              <a:rPr lang="en-AU" smtClean="0"/>
              <a:t>7</a:t>
            </a:fld>
            <a:endParaRPr lang="en-AU"/>
          </a:p>
        </p:txBody>
      </p:sp>
    </p:spTree>
    <p:extLst>
      <p:ext uri="{BB962C8B-B14F-4D97-AF65-F5344CB8AC3E}">
        <p14:creationId xmlns:p14="http://schemas.microsoft.com/office/powerpoint/2010/main" val="29318492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2A8E8-78EA-BB40-BA7C-B8515F64FD04}"/>
              </a:ext>
            </a:extLst>
          </p:cNvPr>
          <p:cNvSpPr>
            <a:spLocks noGrp="1"/>
          </p:cNvSpPr>
          <p:nvPr>
            <p:ph type="title"/>
          </p:nvPr>
        </p:nvSpPr>
        <p:spPr>
          <a:xfrm>
            <a:off x="838200" y="365125"/>
            <a:ext cx="7772905" cy="1325563"/>
          </a:xfrm>
        </p:spPr>
        <p:txBody>
          <a:bodyPr/>
          <a:lstStyle/>
          <a:p>
            <a:r>
              <a:rPr lang="en-AU" dirty="0">
                <a:solidFill>
                  <a:srgbClr val="7F5F00"/>
                </a:solidFill>
              </a:rPr>
              <a:t>What are we doing about all this?</a:t>
            </a:r>
          </a:p>
        </p:txBody>
      </p:sp>
      <p:sp>
        <p:nvSpPr>
          <p:cNvPr id="3" name="Content Placeholder 2">
            <a:extLst>
              <a:ext uri="{FF2B5EF4-FFF2-40B4-BE49-F238E27FC236}">
                <a16:creationId xmlns:a16="http://schemas.microsoft.com/office/drawing/2014/main" id="{88DEB272-02F5-DF40-A238-E2F9CC8C462B}"/>
              </a:ext>
            </a:extLst>
          </p:cNvPr>
          <p:cNvSpPr>
            <a:spLocks noGrp="1"/>
          </p:cNvSpPr>
          <p:nvPr>
            <p:ph idx="1"/>
          </p:nvPr>
        </p:nvSpPr>
        <p:spPr>
          <a:xfrm>
            <a:off x="838200" y="1825625"/>
            <a:ext cx="8043041" cy="4351338"/>
          </a:xfrm>
        </p:spPr>
        <p:txBody>
          <a:bodyPr>
            <a:normAutofit/>
          </a:bodyPr>
          <a:lstStyle/>
          <a:p>
            <a:pPr marL="0" indent="0">
              <a:lnSpc>
                <a:spcPct val="120000"/>
              </a:lnSpc>
              <a:spcBef>
                <a:spcPts val="0"/>
              </a:spcBef>
              <a:buNone/>
            </a:pPr>
            <a:r>
              <a:rPr lang="en-AU" dirty="0"/>
              <a:t>As usual we are trying to do everything at once:</a:t>
            </a:r>
          </a:p>
          <a:p>
            <a:pPr marL="971550" lvl="1" indent="-514350">
              <a:lnSpc>
                <a:spcPct val="120000"/>
              </a:lnSpc>
              <a:spcBef>
                <a:spcPts val="0"/>
              </a:spcBef>
              <a:buFont typeface="+mj-lt"/>
              <a:buAutoNum type="arabicPeriod"/>
            </a:pPr>
            <a:r>
              <a:rPr lang="en-AU" dirty="0"/>
              <a:t>Plugging DNS information leaks</a:t>
            </a:r>
          </a:p>
          <a:p>
            <a:pPr marL="971550" lvl="1" indent="-514350">
              <a:lnSpc>
                <a:spcPct val="120000"/>
              </a:lnSpc>
              <a:spcBef>
                <a:spcPts val="0"/>
              </a:spcBef>
              <a:buFont typeface="+mj-lt"/>
              <a:buAutoNum type="arabicPeriod"/>
            </a:pPr>
            <a:r>
              <a:rPr lang="en-AU" dirty="0"/>
              <a:t>Adding authenticity to the DNS</a:t>
            </a:r>
          </a:p>
          <a:p>
            <a:pPr marL="971550" lvl="1" indent="-514350">
              <a:lnSpc>
                <a:spcPct val="120000"/>
              </a:lnSpc>
              <a:spcBef>
                <a:spcPts val="0"/>
              </a:spcBef>
              <a:buFont typeface="+mj-lt"/>
              <a:buAutoNum type="arabicPeriod"/>
            </a:pPr>
            <a:r>
              <a:rPr lang="en-AU" dirty="0"/>
              <a:t>Increasing our reliance on the DNS for even more services</a:t>
            </a:r>
          </a:p>
          <a:p>
            <a:pPr marL="971550" lvl="1" indent="-514350">
              <a:lnSpc>
                <a:spcPct val="120000"/>
              </a:lnSpc>
              <a:spcBef>
                <a:spcPts val="0"/>
              </a:spcBef>
              <a:buFont typeface="+mj-lt"/>
              <a:buAutoNum type="arabicPeriod"/>
            </a:pPr>
            <a:r>
              <a:rPr lang="en-AU" dirty="0"/>
              <a:t>Exploring Alternatives</a:t>
            </a:r>
          </a:p>
          <a:p>
            <a:pPr marL="0" indent="0">
              <a:lnSpc>
                <a:spcPct val="120000"/>
              </a:lnSpc>
              <a:spcBef>
                <a:spcPts val="0"/>
              </a:spcBef>
              <a:buNone/>
            </a:pPr>
            <a:endParaRPr lang="en-AU" dirty="0"/>
          </a:p>
          <a:p>
            <a:pPr marL="514350" indent="-514350">
              <a:lnSpc>
                <a:spcPct val="120000"/>
              </a:lnSpc>
              <a:spcBef>
                <a:spcPts val="0"/>
              </a:spcBef>
              <a:buFont typeface="+mj-lt"/>
              <a:buAutoNum type="arabicPeriod"/>
            </a:pPr>
            <a:endParaRPr lang="en-AU" dirty="0"/>
          </a:p>
          <a:p>
            <a:endParaRPr lang="en-AU" b="1" dirty="0"/>
          </a:p>
          <a:p>
            <a:pPr lvl="1"/>
            <a:endParaRPr lang="en-AU" dirty="0"/>
          </a:p>
          <a:p>
            <a:pPr lvl="1"/>
            <a:endParaRPr lang="en-AU" dirty="0"/>
          </a:p>
        </p:txBody>
      </p:sp>
      <p:sp>
        <p:nvSpPr>
          <p:cNvPr id="5" name="Freeform 4">
            <a:extLst>
              <a:ext uri="{FF2B5EF4-FFF2-40B4-BE49-F238E27FC236}">
                <a16:creationId xmlns:a16="http://schemas.microsoft.com/office/drawing/2014/main" id="{45C5FC2D-CB5C-8DCD-E7CE-8510F7BBBE7B}"/>
              </a:ext>
            </a:extLst>
          </p:cNvPr>
          <p:cNvSpPr/>
          <p:nvPr/>
        </p:nvSpPr>
        <p:spPr>
          <a:xfrm>
            <a:off x="1186624" y="2860819"/>
            <a:ext cx="5270888" cy="537146"/>
          </a:xfrm>
          <a:custGeom>
            <a:avLst/>
            <a:gdLst>
              <a:gd name="connsiteX0" fmla="*/ 535850 w 5270888"/>
              <a:gd name="connsiteY0" fmla="*/ 440590 h 537146"/>
              <a:gd name="connsiteX1" fmla="*/ 1859604 w 5270888"/>
              <a:gd name="connsiteY1" fmla="*/ 499069 h 537146"/>
              <a:gd name="connsiteX2" fmla="*/ 3220571 w 5270888"/>
              <a:gd name="connsiteY2" fmla="*/ 456539 h 537146"/>
              <a:gd name="connsiteX3" fmla="*/ 4725078 w 5270888"/>
              <a:gd name="connsiteY3" fmla="*/ 371479 h 537146"/>
              <a:gd name="connsiteX4" fmla="*/ 5219492 w 5270888"/>
              <a:gd name="connsiteY4" fmla="*/ 259837 h 537146"/>
              <a:gd name="connsiteX5" fmla="*/ 3619292 w 5270888"/>
              <a:gd name="connsiteY5" fmla="*/ 20604 h 537146"/>
              <a:gd name="connsiteX6" fmla="*/ 982418 w 5270888"/>
              <a:gd name="connsiteY6" fmla="*/ 25921 h 537146"/>
              <a:gd name="connsiteX7" fmla="*/ 36120 w 5270888"/>
              <a:gd name="connsiteY7" fmla="*/ 137562 h 537146"/>
              <a:gd name="connsiteX8" fmla="*/ 232823 w 5270888"/>
              <a:gd name="connsiteY8" fmla="*/ 488437 h 537146"/>
              <a:gd name="connsiteX9" fmla="*/ 573064 w 5270888"/>
              <a:gd name="connsiteY9" fmla="*/ 525651 h 537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270888" h="537146">
                <a:moveTo>
                  <a:pt x="535850" y="440590"/>
                </a:moveTo>
                <a:cubicBezTo>
                  <a:pt x="974000" y="468500"/>
                  <a:pt x="1412151" y="496411"/>
                  <a:pt x="1859604" y="499069"/>
                </a:cubicBezTo>
                <a:cubicBezTo>
                  <a:pt x="2307057" y="501727"/>
                  <a:pt x="2742992" y="477804"/>
                  <a:pt x="3220571" y="456539"/>
                </a:cubicBezTo>
                <a:cubicBezTo>
                  <a:pt x="3698150" y="435274"/>
                  <a:pt x="4391925" y="404263"/>
                  <a:pt x="4725078" y="371479"/>
                </a:cubicBezTo>
                <a:cubicBezTo>
                  <a:pt x="5058231" y="338695"/>
                  <a:pt x="5403790" y="318316"/>
                  <a:pt x="5219492" y="259837"/>
                </a:cubicBezTo>
                <a:cubicBezTo>
                  <a:pt x="5035194" y="201358"/>
                  <a:pt x="4325471" y="59590"/>
                  <a:pt x="3619292" y="20604"/>
                </a:cubicBezTo>
                <a:cubicBezTo>
                  <a:pt x="2913113" y="-18382"/>
                  <a:pt x="1579613" y="6428"/>
                  <a:pt x="982418" y="25921"/>
                </a:cubicBezTo>
                <a:cubicBezTo>
                  <a:pt x="385223" y="45414"/>
                  <a:pt x="161052" y="60476"/>
                  <a:pt x="36120" y="137562"/>
                </a:cubicBezTo>
                <a:cubicBezTo>
                  <a:pt x="-88812" y="214648"/>
                  <a:pt x="143332" y="423755"/>
                  <a:pt x="232823" y="488437"/>
                </a:cubicBezTo>
                <a:cubicBezTo>
                  <a:pt x="322314" y="553119"/>
                  <a:pt x="447689" y="539385"/>
                  <a:pt x="573064" y="525651"/>
                </a:cubicBezTo>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486978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B60EBB-D142-DF43-9BD3-2F4BA5BBE717}"/>
              </a:ext>
            </a:extLst>
          </p:cNvPr>
          <p:cNvSpPr>
            <a:spLocks noGrp="1"/>
          </p:cNvSpPr>
          <p:nvPr>
            <p:ph type="title"/>
          </p:nvPr>
        </p:nvSpPr>
        <p:spPr/>
        <p:txBody>
          <a:bodyPr/>
          <a:lstStyle/>
          <a:p>
            <a:r>
              <a:rPr lang="en-AU" dirty="0"/>
              <a:t>How can you trust the answer you get from a DNS query?</a:t>
            </a:r>
          </a:p>
        </p:txBody>
      </p:sp>
      <p:sp>
        <p:nvSpPr>
          <p:cNvPr id="3" name="Content Placeholder 2">
            <a:extLst>
              <a:ext uri="{FF2B5EF4-FFF2-40B4-BE49-F238E27FC236}">
                <a16:creationId xmlns:a16="http://schemas.microsoft.com/office/drawing/2014/main" id="{B741CFB4-69F6-274C-B650-305C33FD79BA}"/>
              </a:ext>
            </a:extLst>
          </p:cNvPr>
          <p:cNvSpPr>
            <a:spLocks noGrp="1"/>
          </p:cNvSpPr>
          <p:nvPr>
            <p:ph idx="1"/>
          </p:nvPr>
        </p:nvSpPr>
        <p:spPr/>
        <p:txBody>
          <a:bodyPr/>
          <a:lstStyle/>
          <a:p>
            <a:r>
              <a:rPr lang="en-AU" dirty="0"/>
              <a:t>Send your query to the “right” IP address and you will get the “right answer!</a:t>
            </a:r>
          </a:p>
          <a:p>
            <a:pPr marL="0" indent="0">
              <a:buNone/>
            </a:pPr>
            <a:r>
              <a:rPr lang="en-AU" dirty="0"/>
              <a:t>Or</a:t>
            </a:r>
          </a:p>
          <a:p>
            <a:r>
              <a:rPr lang="en-AU" dirty="0"/>
              <a:t>Request a digital signature along with the DNS answer and validate the answer using a pre-provisioned trusted key (DNSSEC)</a:t>
            </a:r>
          </a:p>
        </p:txBody>
      </p:sp>
      <p:sp>
        <p:nvSpPr>
          <p:cNvPr id="4" name="Slide Number Placeholder 3">
            <a:extLst>
              <a:ext uri="{FF2B5EF4-FFF2-40B4-BE49-F238E27FC236}">
                <a16:creationId xmlns:a16="http://schemas.microsoft.com/office/drawing/2014/main" id="{A612D49B-2461-4847-B7E0-03ED30F1FE37}"/>
              </a:ext>
            </a:extLst>
          </p:cNvPr>
          <p:cNvSpPr>
            <a:spLocks noGrp="1"/>
          </p:cNvSpPr>
          <p:nvPr>
            <p:ph type="sldNum" sz="quarter" idx="12"/>
          </p:nvPr>
        </p:nvSpPr>
        <p:spPr/>
        <p:txBody>
          <a:bodyPr/>
          <a:lstStyle/>
          <a:p>
            <a:fld id="{652E326F-2974-0E46-BE41-4A2DFAACED48}" type="slidenum">
              <a:rPr lang="en-AU" smtClean="0"/>
              <a:t>9</a:t>
            </a:fld>
            <a:endParaRPr lang="en-AU"/>
          </a:p>
        </p:txBody>
      </p:sp>
    </p:spTree>
    <p:extLst>
      <p:ext uri="{BB962C8B-B14F-4D97-AF65-F5344CB8AC3E}">
        <p14:creationId xmlns:p14="http://schemas.microsoft.com/office/powerpoint/2010/main" val="27952225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13558</TotalTime>
  <Words>2142</Words>
  <Application>Microsoft Macintosh PowerPoint</Application>
  <PresentationFormat>Widescreen</PresentationFormat>
  <Paragraphs>216</Paragraphs>
  <Slides>32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AhnbergHand</vt:lpstr>
      <vt:lpstr>Arial</vt:lpstr>
      <vt:lpstr>Calibri</vt:lpstr>
      <vt:lpstr>Calibri Light</vt:lpstr>
      <vt:lpstr>Powderfinger Type</vt:lpstr>
      <vt:lpstr>Office Theme</vt:lpstr>
      <vt:lpstr>DNS Evolution</vt:lpstr>
      <vt:lpstr>Why pick on the DNS?</vt:lpstr>
      <vt:lpstr>Why pick on the DNS?</vt:lpstr>
      <vt:lpstr>What are we doing about all this?</vt:lpstr>
      <vt:lpstr>What are we doing about all this?</vt:lpstr>
      <vt:lpstr>Plugging DNS leaks</vt:lpstr>
      <vt:lpstr>Scaling with Encrypted Channels</vt:lpstr>
      <vt:lpstr>What are we doing about all this?</vt:lpstr>
      <vt:lpstr>How can you trust the answer you get from a DNS query?</vt:lpstr>
      <vt:lpstr>Is DNSSEC being used?</vt:lpstr>
      <vt:lpstr>Is DNSSEC being used?</vt:lpstr>
      <vt:lpstr>Is DNSSEC being used?</vt:lpstr>
      <vt:lpstr>Authenticity in the DNS</vt:lpstr>
      <vt:lpstr>What are we doing about all this?</vt:lpstr>
      <vt:lpstr>It used to be so simple</vt:lpstr>
      <vt:lpstr>But we wanted more:</vt:lpstr>
      <vt:lpstr>So we added Bells and Whistles</vt:lpstr>
      <vt:lpstr>The Cost of Speed</vt:lpstr>
      <vt:lpstr>What are we doing about all this?</vt:lpstr>
      <vt:lpstr>Why this way?</vt:lpstr>
      <vt:lpstr>Are there other ways?</vt:lpstr>
      <vt:lpstr>Could we change the DNS?</vt:lpstr>
      <vt:lpstr>But will we do this?</vt:lpstr>
      <vt:lpstr>The DNS Economy</vt:lpstr>
      <vt:lpstr>The DNS Economy</vt:lpstr>
      <vt:lpstr>Where is this heading?</vt:lpstr>
      <vt:lpstr>My Opinion</vt:lpstr>
      <vt:lpstr>My Opinion</vt:lpstr>
      <vt:lpstr>Fragmenting the DNS</vt:lpstr>
      <vt:lpstr>Fragmenting the DNS</vt:lpstr>
      <vt:lpstr>It’s life Jim, but not as we know it!*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 of NRENs in today’s Internet</dc:title>
  <dc:creator>Geoff Huston</dc:creator>
  <cp:lastModifiedBy>Geoff Huston</cp:lastModifiedBy>
  <cp:revision>111</cp:revision>
  <dcterms:created xsi:type="dcterms:W3CDTF">2020-07-20T01:31:22Z</dcterms:created>
  <dcterms:modified xsi:type="dcterms:W3CDTF">2023-02-08T22:06:48Z</dcterms:modified>
</cp:coreProperties>
</file>