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9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569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327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313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40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135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788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154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788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280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184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891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31352-7BE6-F44A-91AD-A4B2F2F591C1}" type="datetimeFigureOut">
              <a:rPr lang="en-US" smtClean="0"/>
              <a:t>29/10/15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27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Since last we met</a:t>
            </a:r>
            <a:r>
              <a:rPr lang="is-IS" dirty="0" smtClean="0"/>
              <a:t>…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6116" y="4447800"/>
            <a:ext cx="6400800" cy="1752600"/>
          </a:xfrm>
        </p:spPr>
        <p:txBody>
          <a:bodyPr>
            <a:normAutofit lnSpcReduction="10000"/>
          </a:bodyPr>
          <a:lstStyle/>
          <a:p>
            <a:pPr algn="r"/>
            <a:r>
              <a:rPr lang="en-AU" sz="2400" dirty="0" smtClean="0"/>
              <a:t>George </a:t>
            </a:r>
            <a:r>
              <a:rPr lang="en-AU" sz="2400" dirty="0" err="1" smtClean="0"/>
              <a:t>Michaelson</a:t>
            </a:r>
            <a:endParaRPr lang="en-AU" sz="2400" dirty="0" smtClean="0"/>
          </a:p>
          <a:p>
            <a:pPr algn="r"/>
            <a:r>
              <a:rPr lang="en-AU" sz="2400" dirty="0" smtClean="0"/>
              <a:t>Geoff Huston</a:t>
            </a:r>
          </a:p>
          <a:p>
            <a:pPr algn="r"/>
            <a:r>
              <a:rPr lang="en-AU" sz="2400" dirty="0" smtClean="0"/>
              <a:t>APNIC Labs</a:t>
            </a:r>
          </a:p>
          <a:p>
            <a:pPr algn="r"/>
            <a:r>
              <a:rPr lang="en-AU" sz="2400" dirty="0" smtClean="0"/>
              <a:t>November 2015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98356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Some Numbers from HTML5 Ad *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4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dirty="0" smtClean="0"/>
              <a:t>1 – 26 October 2015: </a:t>
            </a:r>
            <a:r>
              <a:rPr lang="is-IS" dirty="0" smtClean="0"/>
              <a:t>224,778,841 samples (8.6M per day)</a:t>
            </a: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b="1" dirty="0" smtClean="0"/>
              <a:t>OS				  %              Count</a:t>
            </a:r>
            <a:endParaRPr lang="en-AU" b="1" dirty="0"/>
          </a:p>
          <a:p>
            <a:pPr marL="0" indent="0">
              <a:buNone/>
            </a:pPr>
            <a:r>
              <a:rPr lang="pl-PL" dirty="0"/>
              <a:t>Win7 </a:t>
            </a:r>
            <a:r>
              <a:rPr lang="pl-PL" dirty="0" smtClean="0"/>
              <a:t>			40.87 	91,861,206</a:t>
            </a:r>
            <a:endParaRPr lang="pl-PL" dirty="0"/>
          </a:p>
          <a:p>
            <a:pPr marL="0" indent="0">
              <a:buNone/>
            </a:pPr>
            <a:r>
              <a:rPr lang="hr-HR" dirty="0"/>
              <a:t>Android </a:t>
            </a:r>
            <a:r>
              <a:rPr lang="hr-HR" dirty="0" smtClean="0"/>
              <a:t>			15.12 	33,997,634</a:t>
            </a:r>
            <a:endParaRPr lang="hr-HR" dirty="0"/>
          </a:p>
          <a:p>
            <a:pPr marL="0" indent="0">
              <a:buNone/>
            </a:pPr>
            <a:r>
              <a:rPr lang="fi-FI" dirty="0" err="1"/>
              <a:t>iOS</a:t>
            </a:r>
            <a:r>
              <a:rPr lang="fi-FI" dirty="0"/>
              <a:t> </a:t>
            </a:r>
            <a:r>
              <a:rPr lang="fi-FI" dirty="0" smtClean="0"/>
              <a:t>				12.55 	28,198,792</a:t>
            </a:r>
            <a:endParaRPr lang="fi-FI" dirty="0"/>
          </a:p>
          <a:p>
            <a:pPr marL="0" indent="0">
              <a:buNone/>
            </a:pPr>
            <a:r>
              <a:rPr lang="is-IS" dirty="0"/>
              <a:t>Win8.1 </a:t>
            </a:r>
            <a:r>
              <a:rPr lang="is-IS" dirty="0" smtClean="0"/>
              <a:t>			  8.93 	20,076,610</a:t>
            </a:r>
            <a:endParaRPr lang="is-IS" dirty="0"/>
          </a:p>
          <a:p>
            <a:pPr marL="0" indent="0">
              <a:buNone/>
            </a:pPr>
            <a:r>
              <a:rPr lang="hr-HR" dirty="0"/>
              <a:t>WinXP </a:t>
            </a:r>
            <a:r>
              <a:rPr lang="hr-HR" dirty="0" smtClean="0"/>
              <a:t>			  8.66 	19,469,245</a:t>
            </a:r>
            <a:endParaRPr lang="hr-HR" dirty="0"/>
          </a:p>
          <a:p>
            <a:pPr marL="0" indent="0">
              <a:buNone/>
            </a:pPr>
            <a:r>
              <a:rPr lang="cs-CZ" dirty="0" err="1"/>
              <a:t>WinNT</a:t>
            </a:r>
            <a:r>
              <a:rPr lang="cs-CZ" dirty="0"/>
              <a:t> </a:t>
            </a:r>
            <a:r>
              <a:rPr lang="cs-CZ" dirty="0" smtClean="0"/>
              <a:t>			  5.67 	12,744,058</a:t>
            </a:r>
            <a:endParaRPr lang="cs-CZ" dirty="0"/>
          </a:p>
          <a:p>
            <a:pPr marL="0" indent="0">
              <a:buNone/>
            </a:pPr>
            <a:r>
              <a:rPr lang="it-IT" dirty="0"/>
              <a:t>Mac OS X </a:t>
            </a:r>
            <a:r>
              <a:rPr lang="it-IT" dirty="0" smtClean="0"/>
              <a:t>		  3.65 	  8,201,719</a:t>
            </a:r>
            <a:endParaRPr lang="it-IT" dirty="0"/>
          </a:p>
          <a:p>
            <a:pPr marL="0" indent="0">
              <a:buNone/>
            </a:pPr>
            <a:r>
              <a:rPr lang="nb-NO" dirty="0"/>
              <a:t>Win8.0 </a:t>
            </a:r>
            <a:r>
              <a:rPr lang="nb-NO" dirty="0" smtClean="0"/>
              <a:t>			  2.27   	  5,109,002</a:t>
            </a:r>
            <a:endParaRPr lang="nb-NO" dirty="0"/>
          </a:p>
          <a:p>
            <a:pPr marL="0" indent="0">
              <a:buNone/>
            </a:pPr>
            <a:r>
              <a:rPr lang="fr-FR" dirty="0"/>
              <a:t>Linux </a:t>
            </a:r>
            <a:r>
              <a:rPr lang="fr-FR" dirty="0" smtClean="0"/>
              <a:t>	   		  1.00 	  2,243,873</a:t>
            </a:r>
            <a:endParaRPr lang="fr-FR" dirty="0"/>
          </a:p>
          <a:p>
            <a:pPr marL="0" indent="0">
              <a:buNone/>
            </a:pPr>
            <a:r>
              <a:rPr lang="it-IT" dirty="0" err="1"/>
              <a:t>WinVista</a:t>
            </a:r>
            <a:r>
              <a:rPr lang="it-IT" dirty="0"/>
              <a:t> </a:t>
            </a:r>
            <a:r>
              <a:rPr lang="it-IT" dirty="0" smtClean="0"/>
              <a:t>		  0.65 	  1,470,365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Windows Phone </a:t>
            </a:r>
            <a:r>
              <a:rPr lang="it-IT" dirty="0" smtClean="0"/>
              <a:t>	  0.44 	     980,570</a:t>
            </a:r>
            <a:endParaRPr lang="it-IT" dirty="0"/>
          </a:p>
          <a:p>
            <a:pPr marL="0" indent="0">
              <a:buNone/>
            </a:pPr>
            <a:r>
              <a:rPr lang="cs-CZ" dirty="0"/>
              <a:t>Chrome OS </a:t>
            </a:r>
            <a:r>
              <a:rPr lang="cs-CZ" dirty="0" smtClean="0"/>
              <a:t>		  0.11 	     241,238</a:t>
            </a:r>
            <a:endParaRPr lang="cs-CZ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 rot="20440912">
            <a:off x="5171451" y="3484673"/>
            <a:ext cx="323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latin typeface="AhnbergHand"/>
                <a:cs typeface="AhnbergHand"/>
              </a:rPr>
              <a:t>38% of samples are from mobile devices</a:t>
            </a:r>
            <a:endParaRPr lang="en-AU" dirty="0">
              <a:latin typeface="AhnbergHand"/>
              <a:cs typeface="AhnbergHan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681277" y="2894315"/>
            <a:ext cx="1712071" cy="656725"/>
          </a:xfrm>
          <a:custGeom>
            <a:avLst/>
            <a:gdLst>
              <a:gd name="connsiteX0" fmla="*/ 1712071 w 1712071"/>
              <a:gd name="connsiteY0" fmla="*/ 656725 h 656725"/>
              <a:gd name="connsiteX1" fmla="*/ 1064097 w 1712071"/>
              <a:gd name="connsiteY1" fmla="*/ 164245 h 656725"/>
              <a:gd name="connsiteX2" fmla="*/ 113734 w 1712071"/>
              <a:gd name="connsiteY2" fmla="*/ 95125 h 656725"/>
              <a:gd name="connsiteX3" fmla="*/ 381564 w 1712071"/>
              <a:gd name="connsiteY3" fmla="*/ 85 h 656725"/>
              <a:gd name="connsiteX4" fmla="*/ 1419 w 1712071"/>
              <a:gd name="connsiteY4" fmla="*/ 112405 h 656725"/>
              <a:gd name="connsiteX5" fmla="*/ 243329 w 1712071"/>
              <a:gd name="connsiteY5" fmla="*/ 198805 h 65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071" h="656725">
                <a:moveTo>
                  <a:pt x="1712071" y="656725"/>
                </a:moveTo>
                <a:cubicBezTo>
                  <a:pt x="1521278" y="457285"/>
                  <a:pt x="1330486" y="257845"/>
                  <a:pt x="1064097" y="164245"/>
                </a:cubicBezTo>
                <a:cubicBezTo>
                  <a:pt x="797708" y="70645"/>
                  <a:pt x="227489" y="122485"/>
                  <a:pt x="113734" y="95125"/>
                </a:cubicBezTo>
                <a:cubicBezTo>
                  <a:pt x="-21" y="67765"/>
                  <a:pt x="400283" y="-2795"/>
                  <a:pt x="381564" y="85"/>
                </a:cubicBezTo>
                <a:cubicBezTo>
                  <a:pt x="362845" y="2965"/>
                  <a:pt x="24458" y="79285"/>
                  <a:pt x="1419" y="112405"/>
                </a:cubicBezTo>
                <a:cubicBezTo>
                  <a:pt x="-21620" y="145525"/>
                  <a:pt x="243329" y="198805"/>
                  <a:pt x="243329" y="198805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/>
          <p:cNvSpPr/>
          <p:nvPr/>
        </p:nvSpPr>
        <p:spPr>
          <a:xfrm>
            <a:off x="4613579" y="3231360"/>
            <a:ext cx="1932170" cy="472080"/>
          </a:xfrm>
          <a:custGeom>
            <a:avLst/>
            <a:gdLst>
              <a:gd name="connsiteX0" fmla="*/ 1712071 w 1712071"/>
              <a:gd name="connsiteY0" fmla="*/ 656725 h 656725"/>
              <a:gd name="connsiteX1" fmla="*/ 1064097 w 1712071"/>
              <a:gd name="connsiteY1" fmla="*/ 164245 h 656725"/>
              <a:gd name="connsiteX2" fmla="*/ 113734 w 1712071"/>
              <a:gd name="connsiteY2" fmla="*/ 95125 h 656725"/>
              <a:gd name="connsiteX3" fmla="*/ 381564 w 1712071"/>
              <a:gd name="connsiteY3" fmla="*/ 85 h 656725"/>
              <a:gd name="connsiteX4" fmla="*/ 1419 w 1712071"/>
              <a:gd name="connsiteY4" fmla="*/ 112405 h 656725"/>
              <a:gd name="connsiteX5" fmla="*/ 243329 w 1712071"/>
              <a:gd name="connsiteY5" fmla="*/ 198805 h 65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071" h="656725">
                <a:moveTo>
                  <a:pt x="1712071" y="656725"/>
                </a:moveTo>
                <a:cubicBezTo>
                  <a:pt x="1521278" y="457285"/>
                  <a:pt x="1330486" y="257845"/>
                  <a:pt x="1064097" y="164245"/>
                </a:cubicBezTo>
                <a:cubicBezTo>
                  <a:pt x="797708" y="70645"/>
                  <a:pt x="227489" y="122485"/>
                  <a:pt x="113734" y="95125"/>
                </a:cubicBezTo>
                <a:cubicBezTo>
                  <a:pt x="-21" y="67765"/>
                  <a:pt x="400283" y="-2795"/>
                  <a:pt x="381564" y="85"/>
                </a:cubicBezTo>
                <a:cubicBezTo>
                  <a:pt x="362845" y="2965"/>
                  <a:pt x="24458" y="79285"/>
                  <a:pt x="1419" y="112405"/>
                </a:cubicBezTo>
                <a:cubicBezTo>
                  <a:pt x="-21620" y="145525"/>
                  <a:pt x="243329" y="198805"/>
                  <a:pt x="243329" y="198805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5157876" y="6399014"/>
            <a:ext cx="392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* These are “raw” unweighted numbers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9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Browser Share *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 smtClean="0"/>
              <a:t>Browser				%		       Count</a:t>
            </a:r>
          </a:p>
          <a:p>
            <a:pPr marL="0" indent="0">
              <a:buNone/>
            </a:pPr>
            <a:r>
              <a:rPr lang="de-DE" dirty="0" smtClean="0"/>
              <a:t>Chrome 			61.44		 138,094,601</a:t>
            </a:r>
            <a:endParaRPr lang="de-DE" dirty="0"/>
          </a:p>
          <a:p>
            <a:pPr marL="0" indent="0">
              <a:buNone/>
            </a:pPr>
            <a:r>
              <a:rPr lang="is-IS" dirty="0"/>
              <a:t>Safari </a:t>
            </a:r>
            <a:r>
              <a:rPr lang="is-IS" dirty="0" smtClean="0"/>
              <a:t>				17.40 		   39,117,203</a:t>
            </a:r>
            <a:endParaRPr lang="is-IS" dirty="0"/>
          </a:p>
          <a:p>
            <a:pPr marL="0" indent="0">
              <a:buNone/>
            </a:pPr>
            <a:r>
              <a:rPr lang="en-US" dirty="0"/>
              <a:t>Firefox </a:t>
            </a:r>
            <a:r>
              <a:rPr lang="en-US" dirty="0" smtClean="0"/>
              <a:t>			11.97 		   26,915,412</a:t>
            </a:r>
            <a:endParaRPr lang="en-US" dirty="0"/>
          </a:p>
          <a:p>
            <a:pPr marL="0" indent="0">
              <a:buNone/>
            </a:pPr>
            <a:r>
              <a:rPr lang="hr-HR" dirty="0"/>
              <a:t>MSIE </a:t>
            </a:r>
            <a:r>
              <a:rPr lang="hr-HR" dirty="0" smtClean="0"/>
              <a:t>				  4.45 		   10,000,533</a:t>
            </a:r>
            <a:endParaRPr lang="hr-HR" dirty="0"/>
          </a:p>
          <a:p>
            <a:pPr marL="0" indent="0">
              <a:buNone/>
            </a:pPr>
            <a:r>
              <a:rPr lang="it-IT" dirty="0" err="1"/>
              <a:t>Mobile_Safari</a:t>
            </a:r>
            <a:r>
              <a:rPr lang="it-IT" dirty="0"/>
              <a:t> </a:t>
            </a:r>
            <a:r>
              <a:rPr lang="it-IT" dirty="0" smtClean="0"/>
              <a:t>	  2.47 		     5,558,215</a:t>
            </a:r>
            <a:endParaRPr lang="it-IT" dirty="0"/>
          </a:p>
          <a:p>
            <a:pPr marL="0" indent="0">
              <a:buNone/>
            </a:pPr>
            <a:r>
              <a:rPr lang="is-IS" dirty="0"/>
              <a:t>Opera </a:t>
            </a:r>
            <a:r>
              <a:rPr lang="is-IS" dirty="0" smtClean="0"/>
              <a:t>			  2.10		     4,726,655</a:t>
            </a:r>
            <a:endParaRPr lang="is-IS" dirty="0"/>
          </a:p>
          <a:p>
            <a:pPr marL="0" indent="0">
              <a:buNone/>
            </a:pPr>
            <a:r>
              <a:rPr lang="is-IS" dirty="0"/>
              <a:t>Chromium </a:t>
            </a:r>
            <a:r>
              <a:rPr lang="is-IS" dirty="0" smtClean="0"/>
              <a:t>		  0.10 		        216,915</a:t>
            </a:r>
            <a:endParaRPr lang="is-IS" dirty="0"/>
          </a:p>
          <a:p>
            <a:pPr marL="0" indent="0">
              <a:buNone/>
            </a:pPr>
            <a:r>
              <a:rPr lang="tr-TR" dirty="0"/>
              <a:t>Silk </a:t>
            </a:r>
            <a:r>
              <a:rPr lang="tr-TR" dirty="0" smtClean="0"/>
              <a:t>				  0.04 		          94,382</a:t>
            </a:r>
            <a:endParaRPr lang="cs-CZ" dirty="0"/>
          </a:p>
          <a:p>
            <a:pPr marL="0" indent="0">
              <a:buNone/>
            </a:pPr>
            <a:r>
              <a:rPr lang="pt-BR" dirty="0"/>
              <a:t>Netscape 	</a:t>
            </a:r>
            <a:r>
              <a:rPr lang="pt-BR" dirty="0" smtClean="0"/>
              <a:t>	  0.00		            2,885</a:t>
            </a:r>
            <a:endParaRPr lang="pt-BR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5157876" y="6399014"/>
            <a:ext cx="392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* These are “raw” unweighted numbers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1437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IPv6 Measurement</a:t>
            </a:r>
            <a:endParaRPr lang="en-AU" dirty="0"/>
          </a:p>
        </p:txBody>
      </p:sp>
      <p:pic>
        <p:nvPicPr>
          <p:cNvPr id="4" name="Picture 3" descr="Screen Shot 2015-10-29 at 8.12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3" y="1535334"/>
            <a:ext cx="7450627" cy="42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45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IPv6 Measurement</a:t>
            </a:r>
            <a:endParaRPr lang="en-AU" dirty="0"/>
          </a:p>
        </p:txBody>
      </p:sp>
      <p:pic>
        <p:nvPicPr>
          <p:cNvPr id="4" name="Picture 3" descr="Screen Shot 2015-10-29 at 8.12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3" y="1535334"/>
            <a:ext cx="7450627" cy="4207755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656777" y="2992510"/>
            <a:ext cx="2122686" cy="1387418"/>
          </a:xfrm>
          <a:custGeom>
            <a:avLst/>
            <a:gdLst>
              <a:gd name="connsiteX0" fmla="*/ 138234 w 2122686"/>
              <a:gd name="connsiteY0" fmla="*/ 1301570 h 1387418"/>
              <a:gd name="connsiteX1" fmla="*/ 1805689 w 2122686"/>
              <a:gd name="connsiteY1" fmla="*/ 1318850 h 1387418"/>
              <a:gd name="connsiteX2" fmla="*/ 2116716 w 2122686"/>
              <a:gd name="connsiteY2" fmla="*/ 549890 h 1387418"/>
              <a:gd name="connsiteX3" fmla="*/ 1702013 w 2122686"/>
              <a:gd name="connsiteY3" fmla="*/ 66050 h 1387418"/>
              <a:gd name="connsiteX4" fmla="*/ 699812 w 2122686"/>
              <a:gd name="connsiteY4" fmla="*/ 57410 h 1387418"/>
              <a:gd name="connsiteX5" fmla="*/ 181433 w 2122686"/>
              <a:gd name="connsiteY5" fmla="*/ 558530 h 1387418"/>
              <a:gd name="connsiteX6" fmla="*/ 0 w 2122686"/>
              <a:gd name="connsiteY6" fmla="*/ 1379330 h 138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2686" h="1387418">
                <a:moveTo>
                  <a:pt x="138234" y="1301570"/>
                </a:moveTo>
                <a:cubicBezTo>
                  <a:pt x="807088" y="1372850"/>
                  <a:pt x="1475942" y="1444130"/>
                  <a:pt x="1805689" y="1318850"/>
                </a:cubicBezTo>
                <a:cubicBezTo>
                  <a:pt x="2135436" y="1193570"/>
                  <a:pt x="2133995" y="758690"/>
                  <a:pt x="2116716" y="549890"/>
                </a:cubicBezTo>
                <a:cubicBezTo>
                  <a:pt x="2099437" y="341090"/>
                  <a:pt x="1938164" y="148130"/>
                  <a:pt x="1702013" y="66050"/>
                </a:cubicBezTo>
                <a:cubicBezTo>
                  <a:pt x="1465862" y="-16030"/>
                  <a:pt x="953242" y="-24670"/>
                  <a:pt x="699812" y="57410"/>
                </a:cubicBezTo>
                <a:cubicBezTo>
                  <a:pt x="446382" y="139490"/>
                  <a:pt x="298068" y="338210"/>
                  <a:pt x="181433" y="558530"/>
                </a:cubicBezTo>
                <a:cubicBezTo>
                  <a:pt x="64798" y="778850"/>
                  <a:pt x="0" y="1379330"/>
                  <a:pt x="0" y="1379330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 rot="21074867">
            <a:off x="3009014" y="2269597"/>
            <a:ext cx="2826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probably measurement-related</a:t>
            </a:r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054201" y="2842560"/>
            <a:ext cx="337093" cy="172800"/>
          </a:xfrm>
          <a:custGeom>
            <a:avLst/>
            <a:gdLst>
              <a:gd name="connsiteX0" fmla="*/ 0 w 337093"/>
              <a:gd name="connsiteY0" fmla="*/ 0 h 172800"/>
              <a:gd name="connsiteX1" fmla="*/ 250550 w 337093"/>
              <a:gd name="connsiteY1" fmla="*/ 60480 h 172800"/>
              <a:gd name="connsiteX2" fmla="*/ 285109 w 337093"/>
              <a:gd name="connsiteY2" fmla="*/ 172800 h 172800"/>
              <a:gd name="connsiteX3" fmla="*/ 336947 w 337093"/>
              <a:gd name="connsiteY3" fmla="*/ 60480 h 172800"/>
              <a:gd name="connsiteX4" fmla="*/ 267829 w 337093"/>
              <a:gd name="connsiteY4" fmla="*/ 172800 h 1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093" h="172800">
                <a:moveTo>
                  <a:pt x="0" y="0"/>
                </a:moveTo>
                <a:cubicBezTo>
                  <a:pt x="101516" y="15840"/>
                  <a:pt x="203032" y="31680"/>
                  <a:pt x="250550" y="60480"/>
                </a:cubicBezTo>
                <a:cubicBezTo>
                  <a:pt x="298068" y="89280"/>
                  <a:pt x="270710" y="172800"/>
                  <a:pt x="285109" y="172800"/>
                </a:cubicBezTo>
                <a:cubicBezTo>
                  <a:pt x="299508" y="172800"/>
                  <a:pt x="339827" y="60480"/>
                  <a:pt x="336947" y="60480"/>
                </a:cubicBezTo>
                <a:cubicBezTo>
                  <a:pt x="334067" y="60480"/>
                  <a:pt x="290868" y="155520"/>
                  <a:pt x="267829" y="172800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/>
          <p:cNvSpPr/>
          <p:nvPr/>
        </p:nvSpPr>
        <p:spPr>
          <a:xfrm>
            <a:off x="6968415" y="3332895"/>
            <a:ext cx="759953" cy="480225"/>
          </a:xfrm>
          <a:custGeom>
            <a:avLst/>
            <a:gdLst>
              <a:gd name="connsiteX0" fmla="*/ 133385 w 759953"/>
              <a:gd name="connsiteY0" fmla="*/ 339105 h 480225"/>
              <a:gd name="connsiteX1" fmla="*/ 738162 w 759953"/>
              <a:gd name="connsiteY1" fmla="*/ 339105 h 480225"/>
              <a:gd name="connsiteX2" fmla="*/ 574008 w 759953"/>
              <a:gd name="connsiteY2" fmla="*/ 28065 h 480225"/>
              <a:gd name="connsiteX3" fmla="*/ 72908 w 759953"/>
              <a:gd name="connsiteY3" fmla="*/ 62625 h 480225"/>
              <a:gd name="connsiteX4" fmla="*/ 55628 w 759953"/>
              <a:gd name="connsiteY4" fmla="*/ 451425 h 480225"/>
              <a:gd name="connsiteX5" fmla="*/ 574008 w 759953"/>
              <a:gd name="connsiteY5" fmla="*/ 451425 h 4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953" h="480225">
                <a:moveTo>
                  <a:pt x="133385" y="339105"/>
                </a:moveTo>
                <a:cubicBezTo>
                  <a:pt x="399055" y="365025"/>
                  <a:pt x="664725" y="390945"/>
                  <a:pt x="738162" y="339105"/>
                </a:cubicBezTo>
                <a:cubicBezTo>
                  <a:pt x="811599" y="287265"/>
                  <a:pt x="684884" y="74145"/>
                  <a:pt x="574008" y="28065"/>
                </a:cubicBezTo>
                <a:cubicBezTo>
                  <a:pt x="463132" y="-18015"/>
                  <a:pt x="159305" y="-7935"/>
                  <a:pt x="72908" y="62625"/>
                </a:cubicBezTo>
                <a:cubicBezTo>
                  <a:pt x="-13489" y="133185"/>
                  <a:pt x="-27889" y="386625"/>
                  <a:pt x="55628" y="451425"/>
                </a:cubicBezTo>
                <a:cubicBezTo>
                  <a:pt x="139145" y="516225"/>
                  <a:pt x="574008" y="451425"/>
                  <a:pt x="574008" y="451425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5481612" y="4668657"/>
            <a:ext cx="282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As is this!</a:t>
            </a:r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032683" y="3882322"/>
            <a:ext cx="673894" cy="783278"/>
          </a:xfrm>
          <a:custGeom>
            <a:avLst/>
            <a:gdLst>
              <a:gd name="connsiteX0" fmla="*/ 0 w 673894"/>
              <a:gd name="connsiteY0" fmla="*/ 783278 h 783278"/>
              <a:gd name="connsiteX1" fmla="*/ 457902 w 673894"/>
              <a:gd name="connsiteY1" fmla="*/ 333998 h 783278"/>
              <a:gd name="connsiteX2" fmla="*/ 501100 w 673894"/>
              <a:gd name="connsiteY2" fmla="*/ 5678 h 783278"/>
              <a:gd name="connsiteX3" fmla="*/ 397424 w 673894"/>
              <a:gd name="connsiteY3" fmla="*/ 117998 h 783278"/>
              <a:gd name="connsiteX4" fmla="*/ 483821 w 673894"/>
              <a:gd name="connsiteY4" fmla="*/ 14318 h 783278"/>
              <a:gd name="connsiteX5" fmla="*/ 673894 w 673894"/>
              <a:gd name="connsiteY5" fmla="*/ 83438 h 78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94" h="783278">
                <a:moveTo>
                  <a:pt x="0" y="783278"/>
                </a:moveTo>
                <a:cubicBezTo>
                  <a:pt x="187192" y="623438"/>
                  <a:pt x="374385" y="463598"/>
                  <a:pt x="457902" y="333998"/>
                </a:cubicBezTo>
                <a:cubicBezTo>
                  <a:pt x="541419" y="204398"/>
                  <a:pt x="511180" y="41678"/>
                  <a:pt x="501100" y="5678"/>
                </a:cubicBezTo>
                <a:cubicBezTo>
                  <a:pt x="491020" y="-30322"/>
                  <a:pt x="400304" y="116558"/>
                  <a:pt x="397424" y="117998"/>
                </a:cubicBezTo>
                <a:cubicBezTo>
                  <a:pt x="394544" y="119438"/>
                  <a:pt x="437743" y="20078"/>
                  <a:pt x="483821" y="14318"/>
                </a:cubicBezTo>
                <a:cubicBezTo>
                  <a:pt x="529899" y="8558"/>
                  <a:pt x="673894" y="83438"/>
                  <a:pt x="673894" y="83438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326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IPv6 Measurement</a:t>
            </a:r>
            <a:endParaRPr lang="en-AU" dirty="0"/>
          </a:p>
        </p:txBody>
      </p:sp>
      <p:pic>
        <p:nvPicPr>
          <p:cNvPr id="4" name="Picture 3" descr="Screen Shot 2015-10-29 at 8.1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6" y="1417638"/>
            <a:ext cx="7833634" cy="4830614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451519" y="2277805"/>
            <a:ext cx="942236" cy="2681262"/>
          </a:xfrm>
          <a:custGeom>
            <a:avLst/>
            <a:gdLst>
              <a:gd name="connsiteX0" fmla="*/ 399731 w 942236"/>
              <a:gd name="connsiteY0" fmla="*/ 132755 h 2681262"/>
              <a:gd name="connsiteX1" fmla="*/ 45505 w 942236"/>
              <a:gd name="connsiteY1" fmla="*/ 80915 h 2681262"/>
              <a:gd name="connsiteX2" fmla="*/ 19586 w 942236"/>
              <a:gd name="connsiteY2" fmla="*/ 737555 h 2681262"/>
              <a:gd name="connsiteX3" fmla="*/ 183740 w 942236"/>
              <a:gd name="connsiteY3" fmla="*/ 2560595 h 2681262"/>
              <a:gd name="connsiteX4" fmla="*/ 805795 w 942236"/>
              <a:gd name="connsiteY4" fmla="*/ 2387795 h 2681262"/>
              <a:gd name="connsiteX5" fmla="*/ 935390 w 942236"/>
              <a:gd name="connsiteY5" fmla="*/ 1402835 h 2681262"/>
              <a:gd name="connsiteX6" fmla="*/ 676200 w 942236"/>
              <a:gd name="connsiteY6" fmla="*/ 193235 h 2681262"/>
              <a:gd name="connsiteX7" fmla="*/ 365173 w 942236"/>
              <a:gd name="connsiteY7" fmla="*/ 3155 h 26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236" h="2681262">
                <a:moveTo>
                  <a:pt x="399731" y="132755"/>
                </a:moveTo>
                <a:cubicBezTo>
                  <a:pt x="254297" y="56435"/>
                  <a:pt x="108863" y="-19885"/>
                  <a:pt x="45505" y="80915"/>
                </a:cubicBezTo>
                <a:cubicBezTo>
                  <a:pt x="-17853" y="181715"/>
                  <a:pt x="-3453" y="324275"/>
                  <a:pt x="19586" y="737555"/>
                </a:cubicBezTo>
                <a:cubicBezTo>
                  <a:pt x="42625" y="1150835"/>
                  <a:pt x="52705" y="2285555"/>
                  <a:pt x="183740" y="2560595"/>
                </a:cubicBezTo>
                <a:cubicBezTo>
                  <a:pt x="314775" y="2835635"/>
                  <a:pt x="680520" y="2580755"/>
                  <a:pt x="805795" y="2387795"/>
                </a:cubicBezTo>
                <a:cubicBezTo>
                  <a:pt x="931070" y="2194835"/>
                  <a:pt x="956989" y="1768595"/>
                  <a:pt x="935390" y="1402835"/>
                </a:cubicBezTo>
                <a:cubicBezTo>
                  <a:pt x="913791" y="1037075"/>
                  <a:pt x="771236" y="426515"/>
                  <a:pt x="676200" y="193235"/>
                </a:cubicBezTo>
                <a:cubicBezTo>
                  <a:pt x="581164" y="-40045"/>
                  <a:pt x="365173" y="3155"/>
                  <a:pt x="365173" y="3155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4874277" y="6146760"/>
            <a:ext cx="282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As is this!</a:t>
            </a:r>
            <a:endParaRPr lang="en-AU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425348" y="5360425"/>
            <a:ext cx="673894" cy="783278"/>
          </a:xfrm>
          <a:custGeom>
            <a:avLst/>
            <a:gdLst>
              <a:gd name="connsiteX0" fmla="*/ 0 w 673894"/>
              <a:gd name="connsiteY0" fmla="*/ 783278 h 783278"/>
              <a:gd name="connsiteX1" fmla="*/ 457902 w 673894"/>
              <a:gd name="connsiteY1" fmla="*/ 333998 h 783278"/>
              <a:gd name="connsiteX2" fmla="*/ 501100 w 673894"/>
              <a:gd name="connsiteY2" fmla="*/ 5678 h 783278"/>
              <a:gd name="connsiteX3" fmla="*/ 397424 w 673894"/>
              <a:gd name="connsiteY3" fmla="*/ 117998 h 783278"/>
              <a:gd name="connsiteX4" fmla="*/ 483821 w 673894"/>
              <a:gd name="connsiteY4" fmla="*/ 14318 h 783278"/>
              <a:gd name="connsiteX5" fmla="*/ 673894 w 673894"/>
              <a:gd name="connsiteY5" fmla="*/ 83438 h 78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94" h="783278">
                <a:moveTo>
                  <a:pt x="0" y="783278"/>
                </a:moveTo>
                <a:cubicBezTo>
                  <a:pt x="187192" y="623438"/>
                  <a:pt x="374385" y="463598"/>
                  <a:pt x="457902" y="333998"/>
                </a:cubicBezTo>
                <a:cubicBezTo>
                  <a:pt x="541419" y="204398"/>
                  <a:pt x="511180" y="41678"/>
                  <a:pt x="501100" y="5678"/>
                </a:cubicBezTo>
                <a:cubicBezTo>
                  <a:pt x="491020" y="-30322"/>
                  <a:pt x="400304" y="116558"/>
                  <a:pt x="397424" y="117998"/>
                </a:cubicBezTo>
                <a:cubicBezTo>
                  <a:pt x="394544" y="119438"/>
                  <a:pt x="437743" y="20078"/>
                  <a:pt x="483821" y="14318"/>
                </a:cubicBezTo>
                <a:cubicBezTo>
                  <a:pt x="529899" y="8558"/>
                  <a:pt x="673894" y="83438"/>
                  <a:pt x="673894" y="83438"/>
                </a:cubicBezTo>
              </a:path>
            </a:pathLst>
          </a:cu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051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Where to now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 smtClean="0"/>
              <a:t>We already measure IPv6  deployment by country and by network:</a:t>
            </a:r>
          </a:p>
          <a:p>
            <a:pPr marL="457200" lvl="1" indent="0">
              <a:buNone/>
            </a:pPr>
            <a:r>
              <a:rPr lang="en-AU" b="1" dirty="0" smtClean="0"/>
              <a:t>http://</a:t>
            </a:r>
            <a:r>
              <a:rPr lang="en-AU" b="1" dirty="0" err="1" smtClean="0"/>
              <a:t>stats.labs.apnic.net</a:t>
            </a:r>
            <a:r>
              <a:rPr lang="en-AU" b="1" dirty="0" smtClean="0"/>
              <a:t>/ipv6</a:t>
            </a:r>
          </a:p>
          <a:p>
            <a:pPr marL="457200" lvl="1" indent="0">
              <a:buNone/>
            </a:pPr>
            <a:endParaRPr lang="en-AU" dirty="0" smtClean="0"/>
          </a:p>
          <a:p>
            <a:r>
              <a:rPr lang="en-AU" dirty="0" smtClean="0"/>
              <a:t>Over the coming months we want to:</a:t>
            </a:r>
          </a:p>
          <a:p>
            <a:pPr lvl="1"/>
            <a:r>
              <a:rPr lang="en-AU" dirty="0" smtClean="0"/>
              <a:t>Fix up </a:t>
            </a:r>
            <a:r>
              <a:rPr lang="en-AU" dirty="0" err="1" smtClean="0"/>
              <a:t>gelocation</a:t>
            </a:r>
            <a:r>
              <a:rPr lang="en-AU" dirty="0" smtClean="0"/>
              <a:t> of networks </a:t>
            </a:r>
          </a:p>
          <a:p>
            <a:pPr marL="914400" lvl="2" indent="0">
              <a:buNone/>
            </a:pPr>
            <a:r>
              <a:rPr lang="en-AU" dirty="0" smtClean="0"/>
              <a:t>(the “Liberty Global” case) </a:t>
            </a:r>
          </a:p>
          <a:p>
            <a:pPr lvl="1"/>
            <a:r>
              <a:rPr lang="en-AU" dirty="0" smtClean="0"/>
              <a:t>Break out the numbers to give fixed / mobile by country</a:t>
            </a:r>
          </a:p>
          <a:p>
            <a:pPr lvl="1"/>
            <a:r>
              <a:rPr lang="en-AU" dirty="0" smtClean="0"/>
              <a:t>HTTP / HTTPS breakdowns</a:t>
            </a:r>
          </a:p>
          <a:p>
            <a:pPr lvl="1"/>
            <a:r>
              <a:rPr lang="en-AU" dirty="0" smtClean="0"/>
              <a:t>Browser share over time</a:t>
            </a:r>
          </a:p>
          <a:p>
            <a:pPr lvl="1"/>
            <a:r>
              <a:rPr lang="en-AU" dirty="0" smtClean="0"/>
              <a:t>Measure IPv6 performance and brokenness in a structured manner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867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1118" y="2877120"/>
            <a:ext cx="135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984807"/>
                </a:solidFill>
                <a:latin typeface="AhnbergHand"/>
                <a:cs typeface="AhnbergHand"/>
              </a:rPr>
              <a:t>That’s it!</a:t>
            </a:r>
            <a:endParaRPr lang="en-AU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14691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June 2015 Ad Campaign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Flash Only</a:t>
            </a:r>
          </a:p>
          <a:p>
            <a:r>
              <a:rPr lang="en-AU" dirty="0" smtClean="0"/>
              <a:t>No TLS support</a:t>
            </a:r>
          </a:p>
          <a:p>
            <a:r>
              <a:rPr lang="en-AU" dirty="0" smtClean="0"/>
              <a:t>Almost no Mac Support</a:t>
            </a:r>
          </a:p>
          <a:p>
            <a:r>
              <a:rPr lang="en-AU" dirty="0" smtClean="0"/>
              <a:t>Almost no </a:t>
            </a:r>
            <a:r>
              <a:rPr lang="en-AU" dirty="0"/>
              <a:t>M</a:t>
            </a:r>
            <a:r>
              <a:rPr lang="en-AU" dirty="0" smtClean="0"/>
              <a:t>obile support</a:t>
            </a:r>
          </a:p>
          <a:p>
            <a:r>
              <a:rPr lang="en-AU" dirty="0" smtClean="0"/>
              <a:t>Used FreeBSD + metal measurement platforms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Mostly Windows systems, with a smattering of Android, and a small amount of Mac OS X and </a:t>
            </a:r>
            <a:r>
              <a:rPr lang="en-AU" dirty="0" err="1" smtClean="0"/>
              <a:t>iOS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07577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RIP Flash</a:t>
            </a:r>
            <a:endParaRPr lang="en-AU" dirty="0"/>
          </a:p>
        </p:txBody>
      </p:sp>
      <p:pic>
        <p:nvPicPr>
          <p:cNvPr id="4" name="Content Placeholder 3" descr="Screen Shot 2015-10-29 at 6.35.30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" b="-3214"/>
          <a:stretch/>
        </p:blipFill>
        <p:spPr>
          <a:xfrm>
            <a:off x="531210" y="1736640"/>
            <a:ext cx="7429858" cy="4976640"/>
          </a:xfrm>
        </p:spPr>
      </p:pic>
    </p:spTree>
    <p:extLst>
      <p:ext uri="{BB962C8B-B14F-4D97-AF65-F5344CB8AC3E}">
        <p14:creationId xmlns:p14="http://schemas.microsoft.com/office/powerpoint/2010/main" val="3328294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RIP Flash</a:t>
            </a:r>
            <a:endParaRPr lang="en-AU" dirty="0"/>
          </a:p>
        </p:txBody>
      </p:sp>
      <p:pic>
        <p:nvPicPr>
          <p:cNvPr id="4" name="Picture 3" descr="Screen Shot 2015-10-29 at 6.42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18" y="1551712"/>
            <a:ext cx="4461334" cy="45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1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Panic!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29400"/>
          </a:xfrm>
        </p:spPr>
        <p:txBody>
          <a:bodyPr>
            <a:normAutofit/>
          </a:bodyPr>
          <a:lstStyle/>
          <a:p>
            <a:r>
              <a:rPr lang="en-AU" dirty="0" smtClean="0"/>
              <a:t>Luckily, we had been planning for this for the past few months</a:t>
            </a:r>
          </a:p>
          <a:p>
            <a:r>
              <a:rPr lang="en-AU" dirty="0" smtClean="0"/>
              <a:t>But it did mean that we had to ramp up the work to meet the September 1 deadline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00573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new Ad environment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29400"/>
          </a:xfrm>
        </p:spPr>
        <p:txBody>
          <a:bodyPr>
            <a:normAutofit fontScale="77500" lnSpcReduction="20000"/>
          </a:bodyPr>
          <a:lstStyle/>
          <a:p>
            <a:r>
              <a:rPr lang="en-AU" dirty="0" smtClean="0"/>
              <a:t>We have been working on a new setup that uses:</a:t>
            </a:r>
          </a:p>
          <a:p>
            <a:pPr lvl="1"/>
            <a:r>
              <a:rPr lang="en-AU" dirty="0"/>
              <a:t>A</a:t>
            </a:r>
            <a:r>
              <a:rPr lang="en-AU" dirty="0" smtClean="0"/>
              <a:t>n EVLDNS platform to provide dynamic DNS authoritative server support*</a:t>
            </a:r>
          </a:p>
          <a:p>
            <a:pPr lvl="1"/>
            <a:r>
              <a:rPr lang="en-AU" dirty="0" smtClean="0"/>
              <a:t>An inspired NGINX web server </a:t>
            </a:r>
            <a:r>
              <a:rPr lang="en-AU" dirty="0" err="1" smtClean="0"/>
              <a:t>config</a:t>
            </a:r>
            <a:r>
              <a:rPr lang="en-AU" dirty="0" smtClean="0"/>
              <a:t> that can generate and support dynamic URLs over TLS (GGM – take a bow!)</a:t>
            </a:r>
          </a:p>
          <a:p>
            <a:pPr lvl="1"/>
            <a:r>
              <a:rPr lang="en-AU" dirty="0" smtClean="0"/>
              <a:t>Certs on the domain names to allow HTTPS support</a:t>
            </a:r>
          </a:p>
          <a:p>
            <a:pPr lvl="1"/>
            <a:r>
              <a:rPr lang="en-AU" dirty="0" err="1" smtClean="0"/>
              <a:t>Linode</a:t>
            </a:r>
            <a:r>
              <a:rPr lang="en-AU" dirty="0" smtClean="0"/>
              <a:t> VM measurement hosts (adding Singapore to the mix)</a:t>
            </a:r>
          </a:p>
          <a:p>
            <a:pPr lvl="1"/>
            <a:r>
              <a:rPr lang="en-AU" dirty="0" smtClean="0"/>
              <a:t>An HTML5 Ad platform</a:t>
            </a:r>
          </a:p>
          <a:p>
            <a:r>
              <a:rPr lang="en-AU" dirty="0" smtClean="0"/>
              <a:t>We started testing this configuration in July</a:t>
            </a:r>
          </a:p>
          <a:p>
            <a:r>
              <a:rPr lang="en-AU" dirty="0" smtClean="0"/>
              <a:t>And switched over our Ad run in August **</a:t>
            </a:r>
          </a:p>
          <a:p>
            <a:endParaRPr lang="en-AU" dirty="0"/>
          </a:p>
          <a:p>
            <a:endParaRPr lang="en-A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10465" y="5859071"/>
            <a:ext cx="6532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* Thanks to Ray </a:t>
            </a:r>
            <a:r>
              <a:rPr lang="en-AU" dirty="0" err="1" smtClean="0"/>
              <a:t>Bellis</a:t>
            </a:r>
            <a:r>
              <a:rPr lang="en-AU" dirty="0" smtClean="0"/>
              <a:t> and ISC for their support</a:t>
            </a:r>
          </a:p>
          <a:p>
            <a:r>
              <a:rPr lang="en-AU" dirty="0" smtClean="0"/>
              <a:t>** Thanks to </a:t>
            </a:r>
            <a:r>
              <a:rPr lang="en-AU" dirty="0" err="1" smtClean="0"/>
              <a:t>Vint</a:t>
            </a:r>
            <a:r>
              <a:rPr lang="en-AU" dirty="0" smtClean="0"/>
              <a:t> Cerf, Warren </a:t>
            </a:r>
            <a:r>
              <a:rPr lang="en-AU" dirty="0" err="1" smtClean="0"/>
              <a:t>Kumari</a:t>
            </a:r>
            <a:r>
              <a:rPr lang="en-AU" dirty="0" smtClean="0"/>
              <a:t> and Google for their support 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048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 different View</a:t>
            </a:r>
            <a:r>
              <a:rPr lang="is-IS" dirty="0" smtClean="0"/>
              <a:t>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3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From this: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42" y="2472890"/>
            <a:ext cx="6750814" cy="3795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60" y="4501440"/>
            <a:ext cx="456295" cy="25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3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 different View</a:t>
            </a:r>
            <a:r>
              <a:rPr lang="is-IS" dirty="0" smtClean="0"/>
              <a:t>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3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To this:</a:t>
            </a:r>
            <a:endParaRPr lang="en-AU" dirty="0"/>
          </a:p>
        </p:txBody>
      </p:sp>
      <p:pic>
        <p:nvPicPr>
          <p:cNvPr id="6" name="Picture 5" descr="Screen Shot 2015-10-29 at 6.53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0" y="3202852"/>
            <a:ext cx="3810090" cy="2534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182" y="3015360"/>
            <a:ext cx="4840769" cy="27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3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Some Numbers from HTML5 Ad *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4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dirty="0" smtClean="0"/>
              <a:t>1 – 26 October 2015: </a:t>
            </a:r>
            <a:r>
              <a:rPr lang="is-IS" dirty="0" smtClean="0"/>
              <a:t>224,778,841 samples (avg 8.6M samples per day)</a:t>
            </a: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b="1" dirty="0" smtClean="0"/>
              <a:t>OS				  %              Count</a:t>
            </a:r>
            <a:endParaRPr lang="en-AU" b="1" dirty="0"/>
          </a:p>
          <a:p>
            <a:pPr marL="0" indent="0">
              <a:buNone/>
            </a:pPr>
            <a:r>
              <a:rPr lang="pl-PL" dirty="0"/>
              <a:t>Win7 </a:t>
            </a:r>
            <a:r>
              <a:rPr lang="pl-PL" dirty="0" smtClean="0"/>
              <a:t>			40.87 	91,861,206</a:t>
            </a:r>
            <a:endParaRPr lang="pl-PL" dirty="0"/>
          </a:p>
          <a:p>
            <a:pPr marL="0" indent="0">
              <a:buNone/>
            </a:pPr>
            <a:r>
              <a:rPr lang="hr-HR" dirty="0"/>
              <a:t>Android </a:t>
            </a:r>
            <a:r>
              <a:rPr lang="hr-HR" dirty="0" smtClean="0"/>
              <a:t>			15.12 	33,997,634</a:t>
            </a:r>
            <a:endParaRPr lang="hr-HR" dirty="0"/>
          </a:p>
          <a:p>
            <a:pPr marL="0" indent="0">
              <a:buNone/>
            </a:pPr>
            <a:r>
              <a:rPr lang="fi-FI" dirty="0" err="1"/>
              <a:t>iOS</a:t>
            </a:r>
            <a:r>
              <a:rPr lang="fi-FI" dirty="0"/>
              <a:t> </a:t>
            </a:r>
            <a:r>
              <a:rPr lang="fi-FI" dirty="0" smtClean="0"/>
              <a:t>				12.55 	28,198,792</a:t>
            </a:r>
            <a:endParaRPr lang="fi-FI" dirty="0"/>
          </a:p>
          <a:p>
            <a:pPr marL="0" indent="0">
              <a:buNone/>
            </a:pPr>
            <a:r>
              <a:rPr lang="is-IS" dirty="0"/>
              <a:t>Win8.1 </a:t>
            </a:r>
            <a:r>
              <a:rPr lang="is-IS" dirty="0" smtClean="0"/>
              <a:t>			  8.93 	20,076,610</a:t>
            </a:r>
            <a:endParaRPr lang="is-IS" dirty="0"/>
          </a:p>
          <a:p>
            <a:pPr marL="0" indent="0">
              <a:buNone/>
            </a:pPr>
            <a:r>
              <a:rPr lang="hr-HR" dirty="0"/>
              <a:t>WinXP </a:t>
            </a:r>
            <a:r>
              <a:rPr lang="hr-HR" dirty="0" smtClean="0"/>
              <a:t>			  8.66 	19,469,245</a:t>
            </a:r>
            <a:endParaRPr lang="hr-HR" dirty="0"/>
          </a:p>
          <a:p>
            <a:pPr marL="0" indent="0">
              <a:buNone/>
            </a:pPr>
            <a:r>
              <a:rPr lang="cs-CZ" dirty="0" err="1"/>
              <a:t>WinNT</a:t>
            </a:r>
            <a:r>
              <a:rPr lang="cs-CZ" dirty="0"/>
              <a:t> </a:t>
            </a:r>
            <a:r>
              <a:rPr lang="cs-CZ" dirty="0" smtClean="0"/>
              <a:t>			  5.67 	12,744,058</a:t>
            </a:r>
            <a:endParaRPr lang="cs-CZ" dirty="0"/>
          </a:p>
          <a:p>
            <a:pPr marL="0" indent="0">
              <a:buNone/>
            </a:pPr>
            <a:r>
              <a:rPr lang="it-IT" dirty="0"/>
              <a:t>Mac OS X </a:t>
            </a:r>
            <a:r>
              <a:rPr lang="it-IT" dirty="0" smtClean="0"/>
              <a:t>		  3.65 	  8,201,719</a:t>
            </a:r>
            <a:endParaRPr lang="it-IT" dirty="0"/>
          </a:p>
          <a:p>
            <a:pPr marL="0" indent="0">
              <a:buNone/>
            </a:pPr>
            <a:r>
              <a:rPr lang="nb-NO" dirty="0"/>
              <a:t>Win8.0 </a:t>
            </a:r>
            <a:r>
              <a:rPr lang="nb-NO" dirty="0" smtClean="0"/>
              <a:t>			  2.27   	  5,109,002</a:t>
            </a:r>
            <a:endParaRPr lang="nb-NO" dirty="0"/>
          </a:p>
          <a:p>
            <a:pPr marL="0" indent="0">
              <a:buNone/>
            </a:pPr>
            <a:r>
              <a:rPr lang="fr-FR" dirty="0"/>
              <a:t>Linux </a:t>
            </a:r>
            <a:r>
              <a:rPr lang="fr-FR" dirty="0" smtClean="0"/>
              <a:t>	   		  1.00 	  2,243,873</a:t>
            </a:r>
            <a:endParaRPr lang="fr-FR" dirty="0"/>
          </a:p>
          <a:p>
            <a:pPr marL="0" indent="0">
              <a:buNone/>
            </a:pPr>
            <a:r>
              <a:rPr lang="it-IT" dirty="0" err="1"/>
              <a:t>WinVista</a:t>
            </a:r>
            <a:r>
              <a:rPr lang="it-IT" dirty="0"/>
              <a:t> </a:t>
            </a:r>
            <a:r>
              <a:rPr lang="it-IT" dirty="0" smtClean="0"/>
              <a:t>		  0.65 	  1,470,365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Windows Phone </a:t>
            </a:r>
            <a:r>
              <a:rPr lang="it-IT" dirty="0" smtClean="0"/>
              <a:t>	  0.44 	     980,570</a:t>
            </a:r>
            <a:endParaRPr lang="it-IT" dirty="0"/>
          </a:p>
          <a:p>
            <a:pPr marL="0" indent="0">
              <a:buNone/>
            </a:pPr>
            <a:r>
              <a:rPr lang="cs-CZ" dirty="0"/>
              <a:t>Chrome OS </a:t>
            </a:r>
            <a:r>
              <a:rPr lang="cs-CZ" dirty="0" smtClean="0"/>
              <a:t>		  0.11 	     241,238</a:t>
            </a:r>
            <a:endParaRPr lang="cs-CZ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5157876" y="6399014"/>
            <a:ext cx="392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* These are “raw” unweighted numbers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8729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394</Words>
  <Application>Microsoft Macintosh PowerPoint</Application>
  <PresentationFormat>On-screen Show (4:3)</PresentationFormat>
  <Paragraphs>103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Since last we met…</vt:lpstr>
      <vt:lpstr>The June 2015 Ad Campaign</vt:lpstr>
      <vt:lpstr>RIP Flash</vt:lpstr>
      <vt:lpstr>RIP Flash</vt:lpstr>
      <vt:lpstr>Panic!</vt:lpstr>
      <vt:lpstr>The new Ad environment</vt:lpstr>
      <vt:lpstr>A different View…</vt:lpstr>
      <vt:lpstr>A different View…</vt:lpstr>
      <vt:lpstr>Some Numbers from HTML5 Ad *</vt:lpstr>
      <vt:lpstr>Some Numbers from HTML5 Ad *</vt:lpstr>
      <vt:lpstr>Browser Share *</vt:lpstr>
      <vt:lpstr>IPv6 Measurement</vt:lpstr>
      <vt:lpstr>IPv6 Measurement</vt:lpstr>
      <vt:lpstr>IPv6 Measurement</vt:lpstr>
      <vt:lpstr>Where to now</vt:lpstr>
      <vt:lpstr>PowerPoint Presentation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Since last we met…</dc:title>
  <dc:creator>Geoff Huston</dc:creator>
  <cp:lastModifiedBy>Geoff Huston</cp:lastModifiedBy>
  <cp:revision>11</cp:revision>
  <dcterms:created xsi:type="dcterms:W3CDTF">2015-10-28T19:23:57Z</dcterms:created>
  <dcterms:modified xsi:type="dcterms:W3CDTF">2015-10-29T04:03:18Z</dcterms:modified>
</cp:coreProperties>
</file>