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3"/>
  </p:notesMasterIdLst>
  <p:handoutMasterIdLst>
    <p:handoutMasterId r:id="rId54"/>
  </p:handoutMasterIdLst>
  <p:sldIdLst>
    <p:sldId id="283" r:id="rId2"/>
    <p:sldId id="284" r:id="rId3"/>
    <p:sldId id="338" r:id="rId4"/>
    <p:sldId id="339" r:id="rId5"/>
    <p:sldId id="286" r:id="rId6"/>
    <p:sldId id="287" r:id="rId7"/>
    <p:sldId id="291" r:id="rId8"/>
    <p:sldId id="292" r:id="rId9"/>
    <p:sldId id="294" r:id="rId10"/>
    <p:sldId id="295" r:id="rId11"/>
    <p:sldId id="345" r:id="rId12"/>
    <p:sldId id="297" r:id="rId13"/>
    <p:sldId id="298" r:id="rId14"/>
    <p:sldId id="299" r:id="rId15"/>
    <p:sldId id="300" r:id="rId16"/>
    <p:sldId id="301" r:id="rId17"/>
    <p:sldId id="303" r:id="rId18"/>
    <p:sldId id="304" r:id="rId19"/>
    <p:sldId id="305" r:id="rId20"/>
    <p:sldId id="340" r:id="rId21"/>
    <p:sldId id="306" r:id="rId22"/>
    <p:sldId id="307" r:id="rId23"/>
    <p:sldId id="342" r:id="rId24"/>
    <p:sldId id="308" r:id="rId25"/>
    <p:sldId id="334" r:id="rId26"/>
    <p:sldId id="335" r:id="rId27"/>
    <p:sldId id="311" r:id="rId28"/>
    <p:sldId id="312" r:id="rId29"/>
    <p:sldId id="341" r:id="rId30"/>
    <p:sldId id="313" r:id="rId31"/>
    <p:sldId id="314" r:id="rId32"/>
    <p:sldId id="343" r:id="rId33"/>
    <p:sldId id="315" r:id="rId34"/>
    <p:sldId id="316" r:id="rId35"/>
    <p:sldId id="317" r:id="rId36"/>
    <p:sldId id="318" r:id="rId37"/>
    <p:sldId id="319" r:id="rId38"/>
    <p:sldId id="320" r:id="rId39"/>
    <p:sldId id="344" r:id="rId40"/>
    <p:sldId id="321" r:id="rId41"/>
    <p:sldId id="322" r:id="rId42"/>
    <p:sldId id="323" r:id="rId43"/>
    <p:sldId id="324" r:id="rId44"/>
    <p:sldId id="325" r:id="rId45"/>
    <p:sldId id="326" r:id="rId46"/>
    <p:sldId id="327" r:id="rId47"/>
    <p:sldId id="337" r:id="rId48"/>
    <p:sldId id="328" r:id="rId49"/>
    <p:sldId id="336" r:id="rId50"/>
    <p:sldId id="329" r:id="rId51"/>
    <p:sldId id="33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5C"/>
    <a:srgbClr val="C01B1C"/>
    <a:srgbClr val="C40836"/>
    <a:srgbClr val="590F4A"/>
    <a:srgbClr val="166813"/>
    <a:srgbClr val="004FBB"/>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19" autoAdjust="0"/>
  </p:normalViewPr>
  <p:slideViewPr>
    <p:cSldViewPr>
      <p:cViewPr>
        <p:scale>
          <a:sx n="134" d="100"/>
          <a:sy n="134" d="100"/>
        </p:scale>
        <p:origin x="-1144" y="-832"/>
      </p:cViewPr>
      <p:guideLst>
        <p:guide orient="horz" pos="216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t>1/10/2014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t>1/10/2014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 y="0"/>
            <a:ext cx="9326880" cy="7034021"/>
          </a:xfrm>
          <a:prstGeom prst="rect">
            <a:avLst/>
          </a:prstGeom>
        </p:spPr>
      </p:pic>
      <p:sp>
        <p:nvSpPr>
          <p:cNvPr id="2" name="Title 1"/>
          <p:cNvSpPr>
            <a:spLocks noGrp="1"/>
          </p:cNvSpPr>
          <p:nvPr>
            <p:ph type="ctrTitle"/>
          </p:nvPr>
        </p:nvSpPr>
        <p:spPr>
          <a:xfrm>
            <a:off x="323528" y="1844825"/>
            <a:ext cx="8424936" cy="2160239"/>
          </a:xfrm>
        </p:spPr>
        <p:txBody>
          <a:bodyPr>
            <a:normAutofit/>
          </a:bodyPr>
          <a:lstStyle>
            <a:lvl1pPr algn="l">
              <a:defRPr sz="5400">
                <a:solidFill>
                  <a:schemeClr val="bg1"/>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323528" y="4077072"/>
            <a:ext cx="842493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600200"/>
            <a:ext cx="8352928" cy="4565103"/>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8"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52928" cy="1143000"/>
          </a:xfrm>
        </p:spPr>
        <p:txBody>
          <a:bodyPr/>
          <a:lstStyle>
            <a:lvl1pPr>
              <a:defRPr>
                <a:solidFill>
                  <a:schemeClr val="tx1"/>
                </a:solidFill>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772816"/>
            <a:ext cx="8352928" cy="352839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dirty="0" smtClean="0"/>
              <a:t>Click to edit Master text styles</a:t>
            </a:r>
          </a:p>
          <a:p>
            <a:pPr lvl="1"/>
            <a:r>
              <a:rPr lang="en-AU" dirty="0" smtClean="0"/>
              <a:t>Second level</a:t>
            </a:r>
          </a:p>
          <a:p>
            <a:pPr lvl="2"/>
            <a:r>
              <a:rPr lang="en-AU" dirty="0" smtClean="0"/>
              <a:t>Third level</a:t>
            </a:r>
          </a:p>
        </p:txBody>
      </p:sp>
    </p:spTree>
    <p:extLst>
      <p:ext uri="{BB962C8B-B14F-4D97-AF65-F5344CB8AC3E}">
        <p14:creationId xmlns:p14="http://schemas.microsoft.com/office/powerpoint/2010/main" val="141347994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600200"/>
            <a:ext cx="4104456"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600200"/>
            <a:ext cx="41764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6534864"/>
            <a:ext cx="9180000" cy="351900"/>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6625130"/>
            <a:ext cx="288032" cy="216024"/>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72" r:id="rId4"/>
    <p:sldLayoutId id="2147483674" r:id="rId5"/>
    <p:sldLayoutId id="2147483675" r:id="rId6"/>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600" b="1" kern="1200">
          <a:solidFill>
            <a:schemeClr val="accent2">
              <a:lumMod val="50000"/>
            </a:schemeClr>
          </a:solidFill>
          <a:latin typeface="Powderfinger Type"/>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solidFill>
                  <a:schemeClr val="accent6">
                    <a:lumMod val="50000"/>
                  </a:schemeClr>
                </a:solidFill>
                <a:latin typeface="Powderfinger Type"/>
                <a:cs typeface="Powderfinger Type"/>
              </a:rPr>
              <a:t>What if Everyone Did </a:t>
            </a:r>
            <a:r>
              <a:rPr lang="en-US" sz="4400" dirty="0">
                <a:solidFill>
                  <a:schemeClr val="accent6">
                    <a:lumMod val="50000"/>
                  </a:schemeClr>
                </a:solidFill>
                <a:latin typeface="Powderfinger Type"/>
                <a:cs typeface="Powderfinger Type"/>
              </a:rPr>
              <a:t>I</a:t>
            </a:r>
            <a:r>
              <a:rPr lang="en-US" sz="4400" dirty="0" smtClean="0">
                <a:solidFill>
                  <a:schemeClr val="accent6">
                    <a:lumMod val="50000"/>
                  </a:schemeClr>
                </a:solidFill>
                <a:latin typeface="Powderfinger Type"/>
                <a:cs typeface="Powderfinger Type"/>
              </a:rPr>
              <a:t>t?</a:t>
            </a:r>
            <a:endParaRPr lang="en-US" sz="4400" dirty="0">
              <a:solidFill>
                <a:schemeClr val="accent6">
                  <a:lumMod val="50000"/>
                </a:schemeClr>
              </a:solidFill>
              <a:latin typeface="Powderfinger Type"/>
              <a:cs typeface="Powderfinger Type"/>
            </a:endParaRPr>
          </a:p>
        </p:txBody>
      </p:sp>
      <p:sp>
        <p:nvSpPr>
          <p:cNvPr id="3" name="Subtitle 2"/>
          <p:cNvSpPr>
            <a:spLocks noGrp="1"/>
          </p:cNvSpPr>
          <p:nvPr>
            <p:ph type="subTitle" idx="1"/>
          </p:nvPr>
        </p:nvSpPr>
        <p:spPr>
          <a:xfrm>
            <a:off x="6732240" y="4941168"/>
            <a:ext cx="2411760" cy="1381369"/>
          </a:xfrm>
        </p:spPr>
        <p:txBody>
          <a:bodyPr>
            <a:normAutofit/>
          </a:bodyPr>
          <a:lstStyle/>
          <a:p>
            <a:r>
              <a:rPr lang="en-US" b="1" dirty="0" smtClean="0">
                <a:solidFill>
                  <a:schemeClr val="bg1">
                    <a:lumMod val="50000"/>
                  </a:schemeClr>
                </a:solidFill>
                <a:latin typeface="AhnbergHand"/>
                <a:cs typeface="AhnbergHand"/>
              </a:rPr>
              <a:t>Geoff Huston</a:t>
            </a:r>
          </a:p>
          <a:p>
            <a:r>
              <a:rPr lang="en-US" b="1" dirty="0" smtClean="0">
                <a:solidFill>
                  <a:schemeClr val="bg1">
                    <a:lumMod val="50000"/>
                  </a:schemeClr>
                </a:solidFill>
                <a:latin typeface="AhnbergHand"/>
                <a:cs typeface="AhnbergHand"/>
              </a:rPr>
              <a:t>APNIC Labs</a:t>
            </a:r>
            <a:endParaRPr lang="en-US" b="1" dirty="0">
              <a:solidFill>
                <a:schemeClr val="bg1">
                  <a:lumMod val="50000"/>
                </a:schemeClr>
              </a:solidFill>
              <a:latin typeface="AhnbergHand"/>
              <a:cs typeface="AhnbergHand"/>
            </a:endParaRPr>
          </a:p>
        </p:txBody>
      </p:sp>
    </p:spTree>
    <p:extLst>
      <p:ext uri="{BB962C8B-B14F-4D97-AF65-F5344CB8AC3E}">
        <p14:creationId xmlns:p14="http://schemas.microsoft.com/office/powerpoint/2010/main" val="399310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58" b="-476"/>
          <a:stretch/>
        </p:blipFill>
        <p:spPr>
          <a:xfrm>
            <a:off x="457200" y="947616"/>
            <a:ext cx="8229600" cy="5832230"/>
          </a:xfrm>
        </p:spPr>
      </p:pic>
      <p:sp>
        <p:nvSpPr>
          <p:cNvPr id="2" name="Title 1"/>
          <p:cNvSpPr>
            <a:spLocks noGrp="1"/>
          </p:cNvSpPr>
          <p:nvPr>
            <p:ph type="title"/>
          </p:nvPr>
        </p:nvSpPr>
        <p:spPr>
          <a:xfrm>
            <a:off x="457200" y="20644"/>
            <a:ext cx="8229600" cy="1143000"/>
          </a:xfrm>
        </p:spPr>
        <p:txBody>
          <a:bodyPr/>
          <a:lstStyle/>
          <a:p>
            <a:r>
              <a:rPr lang="en-US" dirty="0" smtClean="0">
                <a:solidFill>
                  <a:srgbClr val="793F05"/>
                </a:solidFill>
                <a:latin typeface="Powderfinger Type"/>
                <a:cs typeface="Powderfinger Type"/>
              </a:rPr>
              <a:t>Measured Time Cost</a:t>
            </a:r>
            <a:endParaRPr lang="en-US" dirty="0">
              <a:solidFill>
                <a:srgbClr val="793F05"/>
              </a:solidFill>
              <a:latin typeface="Powderfinger Type"/>
              <a:cs typeface="Powderfinger Type"/>
            </a:endParaRPr>
          </a:p>
        </p:txBody>
      </p:sp>
      <p:sp>
        <p:nvSpPr>
          <p:cNvPr id="5" name="TextBox 4"/>
          <p:cNvSpPr txBox="1"/>
          <p:nvPr/>
        </p:nvSpPr>
        <p:spPr>
          <a:xfrm>
            <a:off x="1533768" y="2066834"/>
            <a:ext cx="2813540" cy="2031325"/>
          </a:xfrm>
          <a:prstGeom prst="rect">
            <a:avLst/>
          </a:prstGeom>
          <a:solidFill>
            <a:schemeClr val="bg1"/>
          </a:solidFill>
        </p:spPr>
        <p:txBody>
          <a:bodyPr wrap="square" rtlCol="0">
            <a:spAutoFit/>
          </a:bodyPr>
          <a:lstStyle/>
          <a:p>
            <a:r>
              <a:rPr lang="en-US" sz="1400" dirty="0" smtClean="0"/>
              <a:t>Distribution of elapsed time difference, measured at the server, from the first DNS query until the WEB object fetch. There are three types of clients: those who validate, those who do not validate, and those who use a mix of validating and non-validating resolvers</a:t>
            </a:r>
            <a:endParaRPr lang="en-US" sz="1400" dirty="0"/>
          </a:p>
        </p:txBody>
      </p:sp>
    </p:spTree>
    <p:extLst>
      <p:ext uri="{BB962C8B-B14F-4D97-AF65-F5344CB8AC3E}">
        <p14:creationId xmlns:p14="http://schemas.microsoft.com/office/powerpoint/2010/main" val="5177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58" b="-476"/>
          <a:stretch/>
        </p:blipFill>
        <p:spPr>
          <a:xfrm>
            <a:off x="457200" y="947616"/>
            <a:ext cx="8229600" cy="5832230"/>
          </a:xfrm>
        </p:spPr>
      </p:pic>
      <p:sp>
        <p:nvSpPr>
          <p:cNvPr id="2" name="Title 1"/>
          <p:cNvSpPr>
            <a:spLocks noGrp="1"/>
          </p:cNvSpPr>
          <p:nvPr>
            <p:ph type="title"/>
          </p:nvPr>
        </p:nvSpPr>
        <p:spPr>
          <a:xfrm>
            <a:off x="457200" y="20644"/>
            <a:ext cx="8229600" cy="1143000"/>
          </a:xfrm>
        </p:spPr>
        <p:txBody>
          <a:bodyPr/>
          <a:lstStyle/>
          <a:p>
            <a:r>
              <a:rPr lang="en-US" dirty="0" smtClean="0">
                <a:solidFill>
                  <a:srgbClr val="793F05"/>
                </a:solidFill>
                <a:latin typeface="Powderfinger Type"/>
                <a:cs typeface="Powderfinger Type"/>
              </a:rPr>
              <a:t>Measured Time Cost</a:t>
            </a:r>
            <a:endParaRPr lang="en-US" dirty="0">
              <a:solidFill>
                <a:srgbClr val="793F05"/>
              </a:solidFill>
              <a:latin typeface="Powderfinger Type"/>
              <a:cs typeface="Powderfinger Type"/>
            </a:endParaRPr>
          </a:p>
        </p:txBody>
      </p:sp>
      <p:sp>
        <p:nvSpPr>
          <p:cNvPr id="5" name="TextBox 4"/>
          <p:cNvSpPr txBox="1"/>
          <p:nvPr/>
        </p:nvSpPr>
        <p:spPr>
          <a:xfrm>
            <a:off x="1533768" y="2066834"/>
            <a:ext cx="2813540" cy="2031325"/>
          </a:xfrm>
          <a:prstGeom prst="rect">
            <a:avLst/>
          </a:prstGeom>
          <a:solidFill>
            <a:schemeClr val="bg1"/>
          </a:solidFill>
        </p:spPr>
        <p:txBody>
          <a:bodyPr wrap="square" rtlCol="0">
            <a:spAutoFit/>
          </a:bodyPr>
          <a:lstStyle/>
          <a:p>
            <a:r>
              <a:rPr lang="en-US" sz="1400" dirty="0" smtClean="0"/>
              <a:t>Distribution of elapsed time difference, measured at the server, from the first DNS query until the WEB object fetch. There are three types of clients: those who validate, those who do not validate, and those who use a mix of validating and non-validating resolvers</a:t>
            </a:r>
            <a:endParaRPr lang="en-US" sz="1400" dirty="0"/>
          </a:p>
        </p:txBody>
      </p:sp>
      <p:sp>
        <p:nvSpPr>
          <p:cNvPr id="6" name="Freeform 5"/>
          <p:cNvSpPr/>
          <p:nvPr/>
        </p:nvSpPr>
        <p:spPr>
          <a:xfrm>
            <a:off x="5122836" y="4137865"/>
            <a:ext cx="1621238" cy="1914435"/>
          </a:xfrm>
          <a:custGeom>
            <a:avLst/>
            <a:gdLst>
              <a:gd name="connsiteX0" fmla="*/ 133010 w 1621238"/>
              <a:gd name="connsiteY0" fmla="*/ 1078904 h 1914435"/>
              <a:gd name="connsiteX1" fmla="*/ 181856 w 1621238"/>
              <a:gd name="connsiteY1" fmla="*/ 1674827 h 1914435"/>
              <a:gd name="connsiteX2" fmla="*/ 670318 w 1621238"/>
              <a:gd name="connsiteY2" fmla="*/ 1899520 h 1914435"/>
              <a:gd name="connsiteX3" fmla="*/ 1569087 w 1621238"/>
              <a:gd name="connsiteY3" fmla="*/ 1293827 h 1914435"/>
              <a:gd name="connsiteX4" fmla="*/ 1442087 w 1621238"/>
              <a:gd name="connsiteY4" fmla="*/ 307135 h 1914435"/>
              <a:gd name="connsiteX5" fmla="*/ 846164 w 1621238"/>
              <a:gd name="connsiteY5" fmla="*/ 14058 h 1914435"/>
              <a:gd name="connsiteX6" fmla="*/ 103702 w 1621238"/>
              <a:gd name="connsiteY6" fmla="*/ 668597 h 1914435"/>
              <a:gd name="connsiteX7" fmla="*/ 6010 w 1621238"/>
              <a:gd name="connsiteY7" fmla="*/ 1186366 h 191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238" h="1914435">
                <a:moveTo>
                  <a:pt x="133010" y="1078904"/>
                </a:moveTo>
                <a:cubicBezTo>
                  <a:pt x="112657" y="1308481"/>
                  <a:pt x="92305" y="1538058"/>
                  <a:pt x="181856" y="1674827"/>
                </a:cubicBezTo>
                <a:cubicBezTo>
                  <a:pt x="271407" y="1811596"/>
                  <a:pt x="439113" y="1963020"/>
                  <a:pt x="670318" y="1899520"/>
                </a:cubicBezTo>
                <a:cubicBezTo>
                  <a:pt x="901523" y="1836020"/>
                  <a:pt x="1440459" y="1559225"/>
                  <a:pt x="1569087" y="1293827"/>
                </a:cubicBezTo>
                <a:cubicBezTo>
                  <a:pt x="1697715" y="1028429"/>
                  <a:pt x="1562574" y="520430"/>
                  <a:pt x="1442087" y="307135"/>
                </a:cubicBezTo>
                <a:cubicBezTo>
                  <a:pt x="1321600" y="93840"/>
                  <a:pt x="1069228" y="-46186"/>
                  <a:pt x="846164" y="14058"/>
                </a:cubicBezTo>
                <a:cubicBezTo>
                  <a:pt x="623100" y="74302"/>
                  <a:pt x="243728" y="473212"/>
                  <a:pt x="103702" y="668597"/>
                </a:cubicBezTo>
                <a:cubicBezTo>
                  <a:pt x="-36324" y="863982"/>
                  <a:pt x="6010" y="1186366"/>
                  <a:pt x="6010" y="1186366"/>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29964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0" b="-646"/>
          <a:stretch/>
        </p:blipFill>
        <p:spPr>
          <a:xfrm>
            <a:off x="457200" y="967154"/>
            <a:ext cx="8229600" cy="5822461"/>
          </a:xfrm>
        </p:spPr>
      </p:pic>
      <p:sp>
        <p:nvSpPr>
          <p:cNvPr id="2" name="Title 1"/>
          <p:cNvSpPr>
            <a:spLocks noGrp="1"/>
          </p:cNvSpPr>
          <p:nvPr>
            <p:ph type="title"/>
          </p:nvPr>
        </p:nvSpPr>
        <p:spPr>
          <a:xfrm>
            <a:off x="457200" y="40182"/>
            <a:ext cx="8229600" cy="1143000"/>
          </a:xfrm>
        </p:spPr>
        <p:txBody>
          <a:bodyPr/>
          <a:lstStyle/>
          <a:p>
            <a:r>
              <a:rPr lang="en-US" dirty="0" smtClean="0">
                <a:solidFill>
                  <a:srgbClr val="793F05"/>
                </a:solidFill>
                <a:latin typeface="Powderfinger Type"/>
                <a:cs typeface="Powderfinger Type"/>
              </a:rPr>
              <a:t>Time Cost</a:t>
            </a:r>
            <a:endParaRPr lang="en-US" dirty="0">
              <a:solidFill>
                <a:srgbClr val="793F05"/>
              </a:solidFill>
              <a:latin typeface="Powderfinger Type"/>
              <a:cs typeface="Powderfinger Type"/>
            </a:endParaRPr>
          </a:p>
        </p:txBody>
      </p:sp>
      <p:sp>
        <p:nvSpPr>
          <p:cNvPr id="5" name="TextBox 4"/>
          <p:cNvSpPr txBox="1"/>
          <p:nvPr/>
        </p:nvSpPr>
        <p:spPr>
          <a:xfrm>
            <a:off x="4972537" y="2906988"/>
            <a:ext cx="2813540" cy="954107"/>
          </a:xfrm>
          <a:prstGeom prst="rect">
            <a:avLst/>
          </a:prstGeom>
          <a:solidFill>
            <a:schemeClr val="bg1"/>
          </a:solidFill>
        </p:spPr>
        <p:txBody>
          <a:bodyPr wrap="square" rtlCol="0">
            <a:spAutoFit/>
          </a:bodyPr>
          <a:lstStyle/>
          <a:p>
            <a:r>
              <a:rPr lang="en-US" sz="1400" dirty="0" smtClean="0"/>
              <a:t>Cumulative </a:t>
            </a:r>
            <a:r>
              <a:rPr lang="en-US" sz="1400" dirty="0"/>
              <a:t>d</a:t>
            </a:r>
            <a:r>
              <a:rPr lang="en-US" sz="1400" dirty="0" smtClean="0"/>
              <a:t>istribution of elapsed time difference, measured at the server, from the first DNS query until the WEB object fetch</a:t>
            </a:r>
            <a:endParaRPr lang="en-US" sz="1400" dirty="0"/>
          </a:p>
        </p:txBody>
      </p:sp>
      <p:cxnSp>
        <p:nvCxnSpPr>
          <p:cNvPr id="6" name="Straight Connector 5"/>
          <p:cNvCxnSpPr/>
          <p:nvPr/>
        </p:nvCxnSpPr>
        <p:spPr>
          <a:xfrm>
            <a:off x="1185333" y="2681111"/>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06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6"/>
            <a:ext cx="8229600" cy="1143000"/>
          </a:xfrm>
        </p:spPr>
        <p:txBody>
          <a:bodyPr/>
          <a:lstStyle/>
          <a:p>
            <a:r>
              <a:rPr lang="en-US" dirty="0" smtClean="0">
                <a:solidFill>
                  <a:srgbClr val="793F05"/>
                </a:solidFill>
                <a:latin typeface="Powderfinger Type"/>
                <a:cs typeface="Powderfinger Type"/>
              </a:rPr>
              <a:t>DNS Resolution Time</a:t>
            </a:r>
            <a:endParaRPr lang="en-US" dirty="0">
              <a:solidFill>
                <a:srgbClr val="793F05"/>
              </a:solidFill>
              <a:latin typeface="Powderfinger Type"/>
              <a:cs typeface="Powderfinger Type"/>
            </a:endParaRPr>
          </a:p>
        </p:txBody>
      </p:sp>
      <p:pic>
        <p:nvPicPr>
          <p:cNvPr id="8" name="Content Placeholder 7"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58" b="-1829"/>
          <a:stretch/>
        </p:blipFill>
        <p:spPr>
          <a:xfrm>
            <a:off x="457200" y="947616"/>
            <a:ext cx="8229600" cy="5910384"/>
          </a:xfrm>
        </p:spPr>
      </p:pic>
      <p:sp>
        <p:nvSpPr>
          <p:cNvPr id="9" name="TextBox 8"/>
          <p:cNvSpPr txBox="1"/>
          <p:nvPr/>
        </p:nvSpPr>
        <p:spPr>
          <a:xfrm>
            <a:off x="4972537" y="2906988"/>
            <a:ext cx="2813540" cy="954107"/>
          </a:xfrm>
          <a:prstGeom prst="rect">
            <a:avLst/>
          </a:prstGeom>
          <a:solidFill>
            <a:schemeClr val="bg1"/>
          </a:solidFill>
        </p:spPr>
        <p:txBody>
          <a:bodyPr wrap="square" rtlCol="0">
            <a:spAutoFit/>
          </a:bodyPr>
          <a:lstStyle/>
          <a:p>
            <a:r>
              <a:rPr lang="en-US" sz="1400" dirty="0" smtClean="0"/>
              <a:t>This measures just the DNS resolution part, collecting the elapsed time between the first and last queries for a domain name</a:t>
            </a:r>
            <a:endParaRPr lang="en-US" sz="1400" dirty="0"/>
          </a:p>
        </p:txBody>
      </p:sp>
    </p:spTree>
    <p:extLst>
      <p:ext uri="{BB962C8B-B14F-4D97-AF65-F5344CB8AC3E}">
        <p14:creationId xmlns:p14="http://schemas.microsoft.com/office/powerpoint/2010/main" val="3225973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Unsigned/Non-Validating </a:t>
            </a:r>
            <a:r>
              <a:rPr lang="en-US" dirty="0" err="1" smtClean="0">
                <a:solidFill>
                  <a:srgbClr val="793F05"/>
                </a:solidFill>
                <a:latin typeface="Powderfinger Type"/>
                <a:cs typeface="Powderfinger Type"/>
              </a:rPr>
              <a:t>vs</a:t>
            </a:r>
            <a:r>
              <a:rPr lang="en-US" dirty="0" smtClean="0">
                <a:solidFill>
                  <a:srgbClr val="793F05"/>
                </a:solidFill>
                <a:latin typeface="Powderfinger Type"/>
                <a:cs typeface="Powderfinger Type"/>
              </a:rPr>
              <a:t> Signed/Validating</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Let’s try a slightly different comparison, and compare the total DNS query time between</a:t>
            </a:r>
          </a:p>
          <a:p>
            <a:pPr lvl="1"/>
            <a:r>
              <a:rPr lang="en-US" dirty="0"/>
              <a:t>N</a:t>
            </a:r>
            <a:r>
              <a:rPr lang="en-US" dirty="0" smtClean="0"/>
              <a:t>on-validating users querying an unsigned name</a:t>
            </a:r>
          </a:p>
          <a:p>
            <a:pPr marL="457200" lvl="1" indent="0">
              <a:buNone/>
            </a:pPr>
            <a:r>
              <a:rPr lang="en-US" dirty="0"/>
              <a:t>a</a:t>
            </a:r>
            <a:r>
              <a:rPr lang="en-US" dirty="0" smtClean="0"/>
              <a:t>nd</a:t>
            </a:r>
          </a:p>
          <a:p>
            <a:pPr lvl="1"/>
            <a:r>
              <a:rPr lang="en-US" dirty="0" smtClean="0"/>
              <a:t>Validating users querying for a signed name</a:t>
            </a:r>
            <a:endParaRPr lang="en-US" dirty="0"/>
          </a:p>
        </p:txBody>
      </p:sp>
    </p:spTree>
    <p:extLst>
      <p:ext uri="{BB962C8B-B14F-4D97-AF65-F5344CB8AC3E}">
        <p14:creationId xmlns:p14="http://schemas.microsoft.com/office/powerpoint/2010/main" val="218374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663"/>
            <a:ext cx="9144000" cy="1143000"/>
          </a:xfrm>
        </p:spPr>
        <p:txBody>
          <a:bodyPr>
            <a:noAutofit/>
          </a:bodyPr>
          <a:lstStyle/>
          <a:p>
            <a:r>
              <a:rPr lang="en-US" sz="3600" dirty="0" smtClean="0">
                <a:solidFill>
                  <a:srgbClr val="793F05"/>
                </a:solidFill>
                <a:latin typeface="Powderfinger Type"/>
                <a:cs typeface="Powderfinger Type"/>
              </a:rPr>
              <a:t>Like-</a:t>
            </a:r>
            <a:r>
              <a:rPr lang="en-US" dirty="0" err="1" smtClean="0">
                <a:solidFill>
                  <a:srgbClr val="793F05"/>
                </a:solidFill>
                <a:cs typeface="Powderfinger Type"/>
              </a:rPr>
              <a:t>vs</a:t>
            </a:r>
            <a:r>
              <a:rPr lang="en-US" sz="3600" dirty="0" smtClean="0">
                <a:solidFill>
                  <a:srgbClr val="793F05"/>
                </a:solidFill>
                <a:latin typeface="Powderfinger Type"/>
                <a:cs typeface="Powderfinger Type"/>
              </a:rPr>
              <a:t>-</a:t>
            </a:r>
            <a:r>
              <a:rPr lang="en-US" sz="3600" dirty="0">
                <a:solidFill>
                  <a:srgbClr val="793F05"/>
                </a:solidFill>
                <a:latin typeface="Powderfinger Type"/>
                <a:cs typeface="Powderfinger Type"/>
              </a:rPr>
              <a:t>like: unsigned </a:t>
            </a:r>
            <a:r>
              <a:rPr lang="en-US" sz="3600" dirty="0" err="1">
                <a:solidFill>
                  <a:srgbClr val="793F05"/>
                </a:solidFill>
                <a:latin typeface="Powderfinger Type"/>
                <a:cs typeface="Powderfinger Type"/>
              </a:rPr>
              <a:t>vs</a:t>
            </a:r>
            <a:r>
              <a:rPr lang="en-US" sz="3600" dirty="0">
                <a:solidFill>
                  <a:srgbClr val="793F05"/>
                </a:solidFill>
                <a:latin typeface="Powderfinger Type"/>
                <a:cs typeface="Powderfinger Type"/>
              </a:rPr>
              <a:t> signed</a:t>
            </a:r>
          </a:p>
        </p:txBody>
      </p:sp>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979" b="-1830"/>
          <a:stretch/>
        </p:blipFill>
        <p:spPr>
          <a:xfrm>
            <a:off x="457200" y="859692"/>
            <a:ext cx="8229600" cy="5998307"/>
          </a:xfrm>
        </p:spPr>
      </p:pic>
      <p:cxnSp>
        <p:nvCxnSpPr>
          <p:cNvPr id="5" name="Straight Connector 4"/>
          <p:cNvCxnSpPr/>
          <p:nvPr/>
        </p:nvCxnSpPr>
        <p:spPr>
          <a:xfrm>
            <a:off x="1185333" y="2690518"/>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61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8663"/>
            <a:ext cx="9144000" cy="1143000"/>
          </a:xfrm>
        </p:spPr>
        <p:txBody>
          <a:bodyPr>
            <a:noAutofit/>
          </a:bodyPr>
          <a:lstStyle/>
          <a:p>
            <a:r>
              <a:rPr lang="en-US" sz="3600" dirty="0" smtClean="0">
                <a:solidFill>
                  <a:srgbClr val="793F05"/>
                </a:solidFill>
                <a:latin typeface="Powderfinger Type"/>
                <a:cs typeface="Powderfinger Type"/>
              </a:rPr>
              <a:t>Like-</a:t>
            </a:r>
            <a:r>
              <a:rPr lang="en-US" dirty="0" err="1" smtClean="0">
                <a:solidFill>
                  <a:srgbClr val="793F05"/>
                </a:solidFill>
                <a:cs typeface="Powderfinger Type"/>
              </a:rPr>
              <a:t>vs</a:t>
            </a:r>
            <a:r>
              <a:rPr lang="en-US" sz="3600" dirty="0" smtClean="0">
                <a:solidFill>
                  <a:srgbClr val="793F05"/>
                </a:solidFill>
                <a:latin typeface="Powderfinger Type"/>
                <a:cs typeface="Powderfinger Type"/>
              </a:rPr>
              <a:t>-</a:t>
            </a:r>
            <a:r>
              <a:rPr lang="en-US" sz="4000" dirty="0" smtClean="0">
                <a:solidFill>
                  <a:srgbClr val="793F05"/>
                </a:solidFill>
                <a:latin typeface="Powderfinger Type"/>
                <a:cs typeface="Powderfinger Type"/>
              </a:rPr>
              <a:t>like</a:t>
            </a:r>
            <a:r>
              <a:rPr lang="en-US" sz="3600" dirty="0" smtClean="0">
                <a:solidFill>
                  <a:srgbClr val="793F05"/>
                </a:solidFill>
                <a:latin typeface="Powderfinger Type"/>
                <a:cs typeface="Powderfinger Type"/>
              </a:rPr>
              <a:t>: unsigned </a:t>
            </a:r>
            <a:r>
              <a:rPr lang="en-US" sz="3600" dirty="0" err="1" smtClean="0">
                <a:solidFill>
                  <a:srgbClr val="793F05"/>
                </a:solidFill>
                <a:latin typeface="Powderfinger Type"/>
                <a:cs typeface="Powderfinger Type"/>
              </a:rPr>
              <a:t>vs</a:t>
            </a:r>
            <a:r>
              <a:rPr lang="en-US" sz="3600" dirty="0" smtClean="0">
                <a:solidFill>
                  <a:srgbClr val="793F05"/>
                </a:solidFill>
                <a:latin typeface="Powderfinger Type"/>
                <a:cs typeface="Powderfinger Type"/>
              </a:rPr>
              <a:t> signed</a:t>
            </a:r>
            <a:endParaRPr lang="en-US" sz="3600" dirty="0">
              <a:solidFill>
                <a:srgbClr val="793F05"/>
              </a:solidFill>
              <a:latin typeface="Powderfinger Type"/>
              <a:cs typeface="Powderfinger Type"/>
            </a:endParaRPr>
          </a:p>
        </p:txBody>
      </p:sp>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979" b="-1830"/>
          <a:stretch/>
        </p:blipFill>
        <p:spPr>
          <a:xfrm>
            <a:off x="457200" y="859692"/>
            <a:ext cx="8229600" cy="5998307"/>
          </a:xfrm>
        </p:spPr>
      </p:pic>
      <p:sp>
        <p:nvSpPr>
          <p:cNvPr id="5" name="Freeform 4"/>
          <p:cNvSpPr/>
          <p:nvPr/>
        </p:nvSpPr>
        <p:spPr>
          <a:xfrm>
            <a:off x="906051" y="2214138"/>
            <a:ext cx="696103" cy="1084621"/>
          </a:xfrm>
          <a:custGeom>
            <a:avLst/>
            <a:gdLst>
              <a:gd name="connsiteX0" fmla="*/ 461641 w 696103"/>
              <a:gd name="connsiteY0" fmla="*/ 804554 h 1084621"/>
              <a:gd name="connsiteX1" fmla="*/ 637487 w 696103"/>
              <a:gd name="connsiteY1" fmla="*/ 71862 h 1084621"/>
              <a:gd name="connsiteX2" fmla="*/ 31795 w 696103"/>
              <a:gd name="connsiteY2" fmla="*/ 140247 h 1084621"/>
              <a:gd name="connsiteX3" fmla="*/ 149026 w 696103"/>
              <a:gd name="connsiteY3" fmla="*/ 1068324 h 1084621"/>
              <a:gd name="connsiteX4" fmla="*/ 696103 w 696103"/>
              <a:gd name="connsiteY4" fmla="*/ 755708 h 108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103" h="1084621">
                <a:moveTo>
                  <a:pt x="461641" y="804554"/>
                </a:moveTo>
                <a:cubicBezTo>
                  <a:pt x="585384" y="493567"/>
                  <a:pt x="709128" y="182580"/>
                  <a:pt x="637487" y="71862"/>
                </a:cubicBezTo>
                <a:cubicBezTo>
                  <a:pt x="565846" y="-38856"/>
                  <a:pt x="113205" y="-25830"/>
                  <a:pt x="31795" y="140247"/>
                </a:cubicBezTo>
                <a:cubicBezTo>
                  <a:pt x="-49615" y="306324"/>
                  <a:pt x="38308" y="965747"/>
                  <a:pt x="149026" y="1068324"/>
                </a:cubicBezTo>
                <a:cubicBezTo>
                  <a:pt x="259744" y="1170901"/>
                  <a:pt x="696103" y="755708"/>
                  <a:pt x="696103" y="755708"/>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699682" y="2454461"/>
            <a:ext cx="696103" cy="1084621"/>
          </a:xfrm>
          <a:custGeom>
            <a:avLst/>
            <a:gdLst>
              <a:gd name="connsiteX0" fmla="*/ 461641 w 696103"/>
              <a:gd name="connsiteY0" fmla="*/ 804554 h 1084621"/>
              <a:gd name="connsiteX1" fmla="*/ 637487 w 696103"/>
              <a:gd name="connsiteY1" fmla="*/ 71862 h 1084621"/>
              <a:gd name="connsiteX2" fmla="*/ 31795 w 696103"/>
              <a:gd name="connsiteY2" fmla="*/ 140247 h 1084621"/>
              <a:gd name="connsiteX3" fmla="*/ 149026 w 696103"/>
              <a:gd name="connsiteY3" fmla="*/ 1068324 h 1084621"/>
              <a:gd name="connsiteX4" fmla="*/ 696103 w 696103"/>
              <a:gd name="connsiteY4" fmla="*/ 755708 h 108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103" h="1084621">
                <a:moveTo>
                  <a:pt x="461641" y="804554"/>
                </a:moveTo>
                <a:cubicBezTo>
                  <a:pt x="585384" y="493567"/>
                  <a:pt x="709128" y="182580"/>
                  <a:pt x="637487" y="71862"/>
                </a:cubicBezTo>
                <a:cubicBezTo>
                  <a:pt x="565846" y="-38856"/>
                  <a:pt x="113205" y="-25830"/>
                  <a:pt x="31795" y="140247"/>
                </a:cubicBezTo>
                <a:cubicBezTo>
                  <a:pt x="-49615" y="306324"/>
                  <a:pt x="38308" y="965747"/>
                  <a:pt x="149026" y="1068324"/>
                </a:cubicBezTo>
                <a:cubicBezTo>
                  <a:pt x="259744" y="1170901"/>
                  <a:pt x="696103" y="755708"/>
                  <a:pt x="696103" y="75570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906051" y="4122615"/>
            <a:ext cx="2489734" cy="1477328"/>
          </a:xfrm>
          <a:prstGeom prst="rect">
            <a:avLst/>
          </a:prstGeom>
          <a:solidFill>
            <a:srgbClr val="FFFFFF"/>
          </a:solidFill>
        </p:spPr>
        <p:txBody>
          <a:bodyPr wrap="square" rtlCol="0">
            <a:spAutoFit/>
          </a:bodyPr>
          <a:lstStyle/>
          <a:p>
            <a:r>
              <a:rPr lang="en-US" dirty="0" smtClean="0"/>
              <a:t>25% of users cannot resolve a simple </a:t>
            </a:r>
            <a:r>
              <a:rPr lang="en-US" dirty="0" err="1" smtClean="0"/>
              <a:t>uncached</a:t>
            </a:r>
            <a:r>
              <a:rPr lang="en-US" dirty="0" smtClean="0"/>
              <a:t> unsigned domain name within a single query</a:t>
            </a:r>
            <a:endParaRPr lang="en-US" dirty="0"/>
          </a:p>
        </p:txBody>
      </p:sp>
      <p:sp>
        <p:nvSpPr>
          <p:cNvPr id="9" name="Freeform 8"/>
          <p:cNvSpPr/>
          <p:nvPr/>
        </p:nvSpPr>
        <p:spPr>
          <a:xfrm>
            <a:off x="1394960" y="3309186"/>
            <a:ext cx="187655" cy="823199"/>
          </a:xfrm>
          <a:custGeom>
            <a:avLst/>
            <a:gdLst>
              <a:gd name="connsiteX0" fmla="*/ 187655 w 187655"/>
              <a:gd name="connsiteY0" fmla="*/ 823199 h 823199"/>
              <a:gd name="connsiteX1" fmla="*/ 99732 w 187655"/>
              <a:gd name="connsiteY1" fmla="*/ 168660 h 823199"/>
              <a:gd name="connsiteX2" fmla="*/ 21578 w 187655"/>
              <a:gd name="connsiteY2" fmla="*/ 51429 h 823199"/>
              <a:gd name="connsiteX3" fmla="*/ 2040 w 187655"/>
              <a:gd name="connsiteY3" fmla="*/ 197968 h 823199"/>
              <a:gd name="connsiteX4" fmla="*/ 60655 w 187655"/>
              <a:gd name="connsiteY4" fmla="*/ 2583 h 823199"/>
              <a:gd name="connsiteX5" fmla="*/ 187655 w 187655"/>
              <a:gd name="connsiteY5" fmla="*/ 80737 h 82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655" h="823199">
                <a:moveTo>
                  <a:pt x="187655" y="823199"/>
                </a:moveTo>
                <a:cubicBezTo>
                  <a:pt x="157533" y="560243"/>
                  <a:pt x="127411" y="297288"/>
                  <a:pt x="99732" y="168660"/>
                </a:cubicBezTo>
                <a:cubicBezTo>
                  <a:pt x="72053" y="40032"/>
                  <a:pt x="37860" y="46544"/>
                  <a:pt x="21578" y="51429"/>
                </a:cubicBezTo>
                <a:cubicBezTo>
                  <a:pt x="5296" y="56314"/>
                  <a:pt x="-4473" y="206109"/>
                  <a:pt x="2040" y="197968"/>
                </a:cubicBezTo>
                <a:cubicBezTo>
                  <a:pt x="8553" y="189827"/>
                  <a:pt x="29719" y="22121"/>
                  <a:pt x="60655" y="2583"/>
                </a:cubicBezTo>
                <a:cubicBezTo>
                  <a:pt x="91591" y="-16956"/>
                  <a:pt x="187655" y="80737"/>
                  <a:pt x="187655" y="80737"/>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686374" y="3334586"/>
            <a:ext cx="2489734" cy="1200329"/>
          </a:xfrm>
          <a:prstGeom prst="rect">
            <a:avLst/>
          </a:prstGeom>
          <a:solidFill>
            <a:srgbClr val="FFFFFF"/>
          </a:solidFill>
          <a:ln>
            <a:noFill/>
          </a:ln>
        </p:spPr>
        <p:txBody>
          <a:bodyPr wrap="square" rtlCol="0">
            <a:spAutoFit/>
          </a:bodyPr>
          <a:lstStyle/>
          <a:p>
            <a:r>
              <a:rPr lang="en-US" dirty="0"/>
              <a:t>2</a:t>
            </a:r>
            <a:r>
              <a:rPr lang="en-US" dirty="0" smtClean="0"/>
              <a:t>5% of DNSSEC-validating users cannot resolve a signed name within ½ second</a:t>
            </a:r>
            <a:endParaRPr lang="en-US" dirty="0"/>
          </a:p>
        </p:txBody>
      </p:sp>
      <p:sp>
        <p:nvSpPr>
          <p:cNvPr id="11" name="Freeform 10"/>
          <p:cNvSpPr/>
          <p:nvPr/>
        </p:nvSpPr>
        <p:spPr>
          <a:xfrm>
            <a:off x="3515411" y="2754911"/>
            <a:ext cx="919820" cy="566627"/>
          </a:xfrm>
          <a:custGeom>
            <a:avLst/>
            <a:gdLst>
              <a:gd name="connsiteX0" fmla="*/ 919820 w 919820"/>
              <a:gd name="connsiteY0" fmla="*/ 566627 h 566627"/>
              <a:gd name="connsiteX1" fmla="*/ 743974 w 919820"/>
              <a:gd name="connsiteY1" fmla="*/ 166089 h 566627"/>
              <a:gd name="connsiteX2" fmla="*/ 89435 w 919820"/>
              <a:gd name="connsiteY2" fmla="*/ 185627 h 566627"/>
              <a:gd name="connsiteX3" fmla="*/ 450897 w 919820"/>
              <a:gd name="connsiteY3" fmla="*/ 12 h 566627"/>
              <a:gd name="connsiteX4" fmla="*/ 1512 w 919820"/>
              <a:gd name="connsiteY4" fmla="*/ 195397 h 566627"/>
              <a:gd name="connsiteX5" fmla="*/ 294589 w 919820"/>
              <a:gd name="connsiteY5" fmla="*/ 361474 h 56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820" h="566627">
                <a:moveTo>
                  <a:pt x="919820" y="566627"/>
                </a:moveTo>
                <a:cubicBezTo>
                  <a:pt x="901096" y="398108"/>
                  <a:pt x="882372" y="229589"/>
                  <a:pt x="743974" y="166089"/>
                </a:cubicBezTo>
                <a:cubicBezTo>
                  <a:pt x="605576" y="102589"/>
                  <a:pt x="138281" y="213306"/>
                  <a:pt x="89435" y="185627"/>
                </a:cubicBezTo>
                <a:cubicBezTo>
                  <a:pt x="40589" y="157948"/>
                  <a:pt x="465551" y="-1616"/>
                  <a:pt x="450897" y="12"/>
                </a:cubicBezTo>
                <a:cubicBezTo>
                  <a:pt x="436243" y="1640"/>
                  <a:pt x="27563" y="135153"/>
                  <a:pt x="1512" y="195397"/>
                </a:cubicBezTo>
                <a:cubicBezTo>
                  <a:pt x="-24539" y="255641"/>
                  <a:pt x="294589" y="361474"/>
                  <a:pt x="294589" y="361474"/>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1185333" y="2699925"/>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74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Validation Time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Autofit/>
          </a:bodyPr>
          <a:lstStyle/>
          <a:p>
            <a:r>
              <a:rPr lang="en-US" sz="2000" dirty="0" smtClean="0"/>
              <a:t>When resolving a previously unseen domain name most clients will experience up to 500ms additional time spent in validation</a:t>
            </a:r>
          </a:p>
          <a:p>
            <a:pPr lvl="1"/>
            <a:r>
              <a:rPr lang="en-US" dirty="0" smtClean="0"/>
              <a:t>This is due to the additional queries related to the fetch of the DNSKEY / DS RR sequence to validate the RRSIG of the original response</a:t>
            </a:r>
            <a:endParaRPr lang="en-US" dirty="0"/>
          </a:p>
          <a:p>
            <a:pPr lvl="1"/>
            <a:endParaRPr lang="en-US" dirty="0" smtClean="0"/>
          </a:p>
          <a:p>
            <a:pPr marL="0" indent="0">
              <a:buNone/>
            </a:pPr>
            <a:r>
              <a:rPr lang="en-US" sz="2000" dirty="0" smtClean="0"/>
              <a:t>This validation phase could be processed in less time…</a:t>
            </a:r>
          </a:p>
          <a:p>
            <a:r>
              <a:rPr lang="en-US" sz="2000" dirty="0" smtClean="0"/>
              <a:t>Most resolvers appear to perform the validation path check using serial fetches. Parallel fetches of the DNSSEC validation path RRs would improve this situation so that the validation fetches would take a single query cycle time</a:t>
            </a:r>
            <a:endParaRPr lang="en-US" sz="2000" dirty="0"/>
          </a:p>
        </p:txBody>
      </p:sp>
    </p:spTree>
    <p:extLst>
      <p:ext uri="{BB962C8B-B14F-4D97-AF65-F5344CB8AC3E}">
        <p14:creationId xmlns:p14="http://schemas.microsoft.com/office/powerpoint/2010/main" val="4002165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Do any clients drop out?</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Does the addition of the DNSSEC RR’s in the response cause any clients to stop attempts at DNS resolution?</a:t>
            </a:r>
          </a:p>
          <a:p>
            <a:pPr marL="0" indent="0">
              <a:buNone/>
            </a:pPr>
            <a:endParaRPr lang="en-US" dirty="0"/>
          </a:p>
          <a:p>
            <a:pPr marL="0" indent="0">
              <a:buNone/>
            </a:pPr>
            <a:r>
              <a:rPr lang="en-US" dirty="0" smtClean="0"/>
              <a:t>So we looked…</a:t>
            </a:r>
            <a:endParaRPr lang="en-US" dirty="0"/>
          </a:p>
        </p:txBody>
      </p:sp>
    </p:spTree>
    <p:extLst>
      <p:ext uri="{BB962C8B-B14F-4D97-AF65-F5344CB8AC3E}">
        <p14:creationId xmlns:p14="http://schemas.microsoft.com/office/powerpoint/2010/main" val="411693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84"/>
            <a:ext cx="8352928" cy="1143000"/>
          </a:xfrm>
        </p:spPr>
        <p:txBody>
          <a:bodyPr>
            <a:normAutofit/>
          </a:bodyPr>
          <a:lstStyle/>
          <a:p>
            <a:r>
              <a:rPr lang="en-US" dirty="0" smtClean="0">
                <a:solidFill>
                  <a:srgbClr val="793F05"/>
                </a:solidFill>
                <a:latin typeface="Powderfinger Type"/>
                <a:cs typeface="Powderfinger Type"/>
              </a:rPr>
              <a:t>Do any clients drop out?</a:t>
            </a:r>
            <a:endParaRPr lang="en-US" dirty="0">
              <a:solidFill>
                <a:srgbClr val="793F05"/>
              </a:solidFill>
              <a:latin typeface="Powderfinger Type"/>
              <a:cs typeface="Powderfinger Type"/>
            </a:endParaRPr>
          </a:p>
        </p:txBody>
      </p:sp>
      <p:pic>
        <p:nvPicPr>
          <p:cNvPr id="6" name="Picture 5" descr="Fig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78" y="921011"/>
            <a:ext cx="6296429" cy="4420897"/>
          </a:xfrm>
          <a:prstGeom prst="rect">
            <a:avLst/>
          </a:prstGeom>
        </p:spPr>
      </p:pic>
      <p:sp>
        <p:nvSpPr>
          <p:cNvPr id="7" name="TextBox 6"/>
          <p:cNvSpPr txBox="1"/>
          <p:nvPr/>
        </p:nvSpPr>
        <p:spPr>
          <a:xfrm>
            <a:off x="6494057" y="1466054"/>
            <a:ext cx="2412307" cy="1600438"/>
          </a:xfrm>
          <a:prstGeom prst="rect">
            <a:avLst/>
          </a:prstGeom>
          <a:noFill/>
        </p:spPr>
        <p:txBody>
          <a:bodyPr wrap="square" rtlCol="0">
            <a:spAutoFit/>
          </a:bodyPr>
          <a:lstStyle/>
          <a:p>
            <a:r>
              <a:rPr lang="en-US" sz="1400" dirty="0" smtClean="0"/>
              <a:t>If there was any clear evidence of DNSSEC causing resolution failure then the blue line would be clearly higher than the other three control lines</a:t>
            </a:r>
          </a:p>
          <a:p>
            <a:r>
              <a:rPr lang="en-US" sz="1400" dirty="0" smtClean="0"/>
              <a:t>But its not.</a:t>
            </a:r>
          </a:p>
          <a:p>
            <a:endParaRPr lang="en-US" sz="1400" dirty="0"/>
          </a:p>
        </p:txBody>
      </p:sp>
      <p:sp>
        <p:nvSpPr>
          <p:cNvPr id="8" name="TextBox 7"/>
          <p:cNvSpPr txBox="1"/>
          <p:nvPr/>
        </p:nvSpPr>
        <p:spPr>
          <a:xfrm>
            <a:off x="766822" y="5285999"/>
            <a:ext cx="7939844" cy="1477328"/>
          </a:xfrm>
          <a:prstGeom prst="rect">
            <a:avLst/>
          </a:prstGeom>
          <a:solidFill>
            <a:srgbClr val="FFFFFF"/>
          </a:solidFill>
        </p:spPr>
        <p:txBody>
          <a:bodyPr wrap="square" rtlCol="0">
            <a:spAutoFit/>
          </a:bodyPr>
          <a:lstStyle/>
          <a:p>
            <a:r>
              <a:rPr lang="en-US" dirty="0" smtClean="0"/>
              <a:t>There is no experimental evidence to suggest systematic resolution failure here for DNSSEC-signed names</a:t>
            </a:r>
          </a:p>
          <a:p>
            <a:r>
              <a:rPr lang="en-US" dirty="0" smtClean="0"/>
              <a:t>However, the DNS responses in this experiment were all below 1500 octets. We have yet to test the case of forced UDP fragmentation in DNS responses</a:t>
            </a:r>
          </a:p>
          <a:p>
            <a:endParaRPr lang="en-US" dirty="0" smtClean="0"/>
          </a:p>
        </p:txBody>
      </p:sp>
    </p:spTree>
    <p:extLst>
      <p:ext uri="{BB962C8B-B14F-4D97-AF65-F5344CB8AC3E}">
        <p14:creationId xmlns:p14="http://schemas.microsoft.com/office/powerpoint/2010/main" val="131726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2">
                    <a:lumMod val="50000"/>
                  </a:schemeClr>
                </a:solidFill>
                <a:latin typeface="Powderfinger Type"/>
                <a:cs typeface="Powderfinger Type"/>
              </a:rPr>
              <a:t>DNSSEC and DNS Security</a:t>
            </a:r>
            <a:endParaRPr lang="en-US" sz="4400" dirty="0">
              <a:solidFill>
                <a:schemeClr val="accent2">
                  <a:lumMod val="50000"/>
                </a:schemeClr>
              </a:solidFill>
              <a:latin typeface="Powderfinger Type"/>
              <a:cs typeface="Powderfinger Type"/>
            </a:endParaRPr>
          </a:p>
        </p:txBody>
      </p:sp>
      <p:sp>
        <p:nvSpPr>
          <p:cNvPr id="3" name="Content Placeholder 2"/>
          <p:cNvSpPr>
            <a:spLocks noGrp="1"/>
          </p:cNvSpPr>
          <p:nvPr>
            <p:ph idx="1"/>
          </p:nvPr>
        </p:nvSpPr>
        <p:spPr/>
        <p:txBody>
          <a:bodyPr>
            <a:normAutofit fontScale="92500" lnSpcReduction="10000"/>
          </a:bodyPr>
          <a:lstStyle/>
          <a:p>
            <a:pPr>
              <a:spcAft>
                <a:spcPts val="600"/>
              </a:spcAft>
            </a:pPr>
            <a:r>
              <a:rPr lang="en-US" dirty="0" smtClean="0"/>
              <a:t>Setting the AD bit in a recursive resolver response when successful DNSSEC validation has taken place seems like a rather unimpressive (and tamper-prone) way of conveying a positive security outcome from the resolver to the client</a:t>
            </a:r>
          </a:p>
          <a:p>
            <a:pPr>
              <a:spcAft>
                <a:spcPts val="600"/>
              </a:spcAft>
            </a:pPr>
            <a:r>
              <a:rPr lang="en-US" dirty="0" smtClean="0"/>
              <a:t>Likewise, signaling SERVFAIL seems like a rather poor way of conveying a failed security outcome</a:t>
            </a:r>
          </a:p>
          <a:p>
            <a:pPr>
              <a:spcAft>
                <a:spcPts val="600"/>
              </a:spcAft>
            </a:pPr>
            <a:r>
              <a:rPr lang="en-US" dirty="0" smtClean="0"/>
              <a:t>Various approaches to securing the channel between the client and the recursive resolver have been suggested, but in a simple lightweight UDP transaction model this is a challenge</a:t>
            </a:r>
          </a:p>
          <a:p>
            <a:pPr>
              <a:spcAft>
                <a:spcPts val="600"/>
              </a:spcAft>
            </a:pPr>
            <a:r>
              <a:rPr lang="en-US" dirty="0"/>
              <a:t>P</a:t>
            </a:r>
            <a:r>
              <a:rPr lang="en-US" dirty="0" smtClean="0"/>
              <a:t>erhaps it would be preferable for every end device to perform DNSSEC validation directly</a:t>
            </a:r>
          </a:p>
          <a:p>
            <a:pPr>
              <a:spcAft>
                <a:spcPts val="600"/>
              </a:spcAft>
            </a:pPr>
            <a:r>
              <a:rPr lang="en-US" dirty="0" smtClean="0"/>
              <a:t>Which is fine, but will this approach scale?</a:t>
            </a:r>
          </a:p>
        </p:txBody>
      </p:sp>
    </p:spTree>
    <p:extLst>
      <p:ext uri="{BB962C8B-B14F-4D97-AF65-F5344CB8AC3E}">
        <p14:creationId xmlns:p14="http://schemas.microsoft.com/office/powerpoint/2010/main" val="3337488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4280"/>
            <a:ext cx="8352928" cy="1143000"/>
          </a:xfrm>
        </p:spPr>
        <p:txBody>
          <a:bodyPr>
            <a:normAutofit/>
          </a:bodyPr>
          <a:lstStyle/>
          <a:p>
            <a:r>
              <a:rPr lang="en-US" sz="3200" dirty="0" smtClean="0"/>
              <a:t>Caching and Resolver Clustering</a:t>
            </a:r>
            <a:endParaRPr lang="en-US" sz="3200" dirty="0"/>
          </a:p>
        </p:txBody>
      </p:sp>
      <p:pic>
        <p:nvPicPr>
          <p:cNvPr id="5" name="Content Placeholder 4"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017" b="-734"/>
          <a:stretch/>
        </p:blipFill>
        <p:spPr>
          <a:xfrm>
            <a:off x="395536" y="890866"/>
            <a:ext cx="8352928" cy="5967134"/>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20</a:t>
            </a:fld>
            <a:endParaRPr lang="en-AU" kern="0" dirty="0"/>
          </a:p>
        </p:txBody>
      </p:sp>
      <p:sp>
        <p:nvSpPr>
          <p:cNvPr id="6" name="TextBox 5"/>
          <p:cNvSpPr txBox="1"/>
          <p:nvPr/>
        </p:nvSpPr>
        <p:spPr>
          <a:xfrm>
            <a:off x="3419872" y="3861048"/>
            <a:ext cx="5184576" cy="646331"/>
          </a:xfrm>
          <a:prstGeom prst="rect">
            <a:avLst/>
          </a:prstGeom>
          <a:noFill/>
        </p:spPr>
        <p:txBody>
          <a:bodyPr wrap="square" rtlCol="0">
            <a:spAutoFit/>
          </a:bodyPr>
          <a:lstStyle/>
          <a:p>
            <a:r>
              <a:rPr lang="en-US" dirty="0" smtClean="0">
                <a:latin typeface="AhnbergHand"/>
                <a:cs typeface="AhnbergHand"/>
              </a:rPr>
              <a:t>75% of end clients have their queries forwarded via 1% of visible resolvers</a:t>
            </a:r>
            <a:endParaRPr lang="en-US" dirty="0">
              <a:latin typeface="AhnbergHand"/>
              <a:cs typeface="AhnbergHand"/>
            </a:endParaRPr>
          </a:p>
        </p:txBody>
      </p:sp>
      <p:sp>
        <p:nvSpPr>
          <p:cNvPr id="7" name="Freeform 6"/>
          <p:cNvSpPr/>
          <p:nvPr/>
        </p:nvSpPr>
        <p:spPr>
          <a:xfrm>
            <a:off x="1365417" y="4331119"/>
            <a:ext cx="2008788" cy="964576"/>
          </a:xfrm>
          <a:custGeom>
            <a:avLst/>
            <a:gdLst>
              <a:gd name="connsiteX0" fmla="*/ 2008788 w 2008788"/>
              <a:gd name="connsiteY0" fmla="*/ 0 h 964576"/>
              <a:gd name="connsiteX1" fmla="*/ 587072 w 2008788"/>
              <a:gd name="connsiteY1" fmla="*/ 398046 h 964576"/>
              <a:gd name="connsiteX2" fmla="*/ 65777 w 2008788"/>
              <a:gd name="connsiteY2" fmla="*/ 834001 h 964576"/>
              <a:gd name="connsiteX3" fmla="*/ 75255 w 2008788"/>
              <a:gd name="connsiteY3" fmla="*/ 720274 h 964576"/>
              <a:gd name="connsiteX4" fmla="*/ 8908 w 2008788"/>
              <a:gd name="connsiteY4" fmla="*/ 947728 h 964576"/>
              <a:gd name="connsiteX5" fmla="*/ 302729 w 2008788"/>
              <a:gd name="connsiteY5" fmla="*/ 947728 h 96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788" h="964576">
                <a:moveTo>
                  <a:pt x="2008788" y="0"/>
                </a:moveTo>
                <a:cubicBezTo>
                  <a:pt x="1459847" y="129523"/>
                  <a:pt x="910907" y="259046"/>
                  <a:pt x="587072" y="398046"/>
                </a:cubicBezTo>
                <a:cubicBezTo>
                  <a:pt x="263237" y="537046"/>
                  <a:pt x="151080" y="780296"/>
                  <a:pt x="65777" y="834001"/>
                </a:cubicBezTo>
                <a:cubicBezTo>
                  <a:pt x="-19526" y="887706"/>
                  <a:pt x="84733" y="701320"/>
                  <a:pt x="75255" y="720274"/>
                </a:cubicBezTo>
                <a:cubicBezTo>
                  <a:pt x="65777" y="739229"/>
                  <a:pt x="-29004" y="909819"/>
                  <a:pt x="8908" y="947728"/>
                </a:cubicBezTo>
                <a:cubicBezTo>
                  <a:pt x="46820" y="985637"/>
                  <a:pt x="302729" y="947728"/>
                  <a:pt x="302729" y="94772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637026" y="4874037"/>
            <a:ext cx="695891" cy="506802"/>
          </a:xfrm>
          <a:custGeom>
            <a:avLst/>
            <a:gdLst>
              <a:gd name="connsiteX0" fmla="*/ 358175 w 695891"/>
              <a:gd name="connsiteY0" fmla="*/ 196310 h 506802"/>
              <a:gd name="connsiteX1" fmla="*/ 7485 w 695891"/>
              <a:gd name="connsiteY1" fmla="*/ 395333 h 506802"/>
              <a:gd name="connsiteX2" fmla="*/ 651996 w 695891"/>
              <a:gd name="connsiteY2" fmla="*/ 490106 h 506802"/>
              <a:gd name="connsiteX3" fmla="*/ 576171 w 695891"/>
              <a:gd name="connsiteY3" fmla="*/ 54151 h 506802"/>
              <a:gd name="connsiteX4" fmla="*/ 73832 w 695891"/>
              <a:gd name="connsiteY4" fmla="*/ 6765 h 506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891" h="506802">
                <a:moveTo>
                  <a:pt x="358175" y="196310"/>
                </a:moveTo>
                <a:cubicBezTo>
                  <a:pt x="158345" y="271338"/>
                  <a:pt x="-41485" y="346367"/>
                  <a:pt x="7485" y="395333"/>
                </a:cubicBezTo>
                <a:cubicBezTo>
                  <a:pt x="56455" y="444299"/>
                  <a:pt x="557215" y="546970"/>
                  <a:pt x="651996" y="490106"/>
                </a:cubicBezTo>
                <a:cubicBezTo>
                  <a:pt x="746777" y="433242"/>
                  <a:pt x="672532" y="134708"/>
                  <a:pt x="576171" y="54151"/>
                </a:cubicBezTo>
                <a:cubicBezTo>
                  <a:pt x="479810" y="-26406"/>
                  <a:pt x="73832" y="6765"/>
                  <a:pt x="73832" y="676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3808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Client </a:t>
            </a:r>
            <a:r>
              <a:rPr lang="en-US" dirty="0" err="1" smtClean="0">
                <a:solidFill>
                  <a:srgbClr val="793F05"/>
                </a:solidFill>
                <a:latin typeface="Powderfinger Type"/>
                <a:cs typeface="Powderfinger Type"/>
              </a:rPr>
              <a:t>Behaviour</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rmAutofit/>
          </a:bodyPr>
          <a:lstStyle/>
          <a:p>
            <a:r>
              <a:rPr lang="en-US" dirty="0" smtClean="0"/>
              <a:t>Retrieving DNSSEC credentials takes additional time and volume when validating the resolution outcomes of a signed name</a:t>
            </a:r>
          </a:p>
          <a:p>
            <a:r>
              <a:rPr lang="en-US" dirty="0" smtClean="0"/>
              <a:t>But much of this overhead is mitigated by the extraordinary level of aggregation within DNS forwarder paths, increasing the effectiveness of DNS caching</a:t>
            </a:r>
          </a:p>
          <a:p>
            <a:r>
              <a:rPr lang="en-US" dirty="0" smtClean="0"/>
              <a:t>And if resolvers performed validation using parallel fetches, the additional overhead could be brought down to a single retrieval cycle time</a:t>
            </a:r>
          </a:p>
        </p:txBody>
      </p:sp>
    </p:spTree>
    <p:extLst>
      <p:ext uri="{BB962C8B-B14F-4D97-AF65-F5344CB8AC3E}">
        <p14:creationId xmlns:p14="http://schemas.microsoft.com/office/powerpoint/2010/main" val="2060982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Authoritative Server Measurements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The following analysis attempts to answer the question:</a:t>
            </a:r>
          </a:p>
          <a:p>
            <a:pPr lvl="1"/>
            <a:r>
              <a:rPr lang="en-US" dirty="0" smtClean="0"/>
              <a:t>What increase in queries and traffic should I expect to see if the unsigned zone I currently serve is DNSSEC signed, and everyone is using DNSSEC validating resolvers?</a:t>
            </a:r>
            <a:endParaRPr lang="en-US" dirty="0"/>
          </a:p>
        </p:txBody>
      </p:sp>
    </p:spTree>
    <p:extLst>
      <p:ext uri="{BB962C8B-B14F-4D97-AF65-F5344CB8AC3E}">
        <p14:creationId xmlns:p14="http://schemas.microsoft.com/office/powerpoint/2010/main" val="258406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Traffic Load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23</a:t>
            </a:fld>
            <a:endParaRPr lang="en-AU" kern="0" dirty="0"/>
          </a:p>
        </p:txBody>
      </p:sp>
    </p:spTree>
    <p:extLst>
      <p:ext uri="{BB962C8B-B14F-4D97-AF65-F5344CB8AC3E}">
        <p14:creationId xmlns:p14="http://schemas.microsoft.com/office/powerpoint/2010/main" val="1169375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If you serve a signed Domain Name: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412776"/>
            <a:ext cx="8229600" cy="1232877"/>
          </a:xfrm>
        </p:spPr>
        <p:txBody>
          <a:bodyPr/>
          <a:lstStyle/>
          <a:p>
            <a:pPr marL="0" indent="0">
              <a:buNone/>
            </a:pPr>
            <a:r>
              <a:rPr lang="en-US" dirty="0" smtClean="0"/>
              <a:t>You will generate larger responses:</a:t>
            </a:r>
            <a:endParaRPr lang="en-US" dirty="0"/>
          </a:p>
        </p:txBody>
      </p:sp>
      <p:sp>
        <p:nvSpPr>
          <p:cNvPr id="4" name="TextBox 3"/>
          <p:cNvSpPr txBox="1"/>
          <p:nvPr/>
        </p:nvSpPr>
        <p:spPr>
          <a:xfrm>
            <a:off x="957384" y="1988840"/>
            <a:ext cx="7596551" cy="4708982"/>
          </a:xfrm>
          <a:prstGeom prst="rect">
            <a:avLst/>
          </a:prstGeom>
          <a:noFill/>
        </p:spPr>
        <p:txBody>
          <a:bodyPr wrap="none" rtlCol="0">
            <a:spAutoFit/>
          </a:bodyPr>
          <a:lstStyle/>
          <a:p>
            <a:r>
              <a:rPr lang="en-US" sz="1600" dirty="0" smtClean="0">
                <a:latin typeface="Menlo Regular"/>
                <a:cs typeface="Menlo Regular"/>
              </a:rPr>
              <a:t>Dual Stack client - query for unsigned domain name, no EDNS0</a:t>
            </a:r>
          </a:p>
          <a:p>
            <a:endParaRPr lang="en-US" sz="16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117 Bytes</a:t>
            </a:r>
          </a:p>
          <a:p>
            <a:r>
              <a:rPr lang="en-US" sz="1600" b="1" dirty="0" smtClean="0">
                <a:latin typeface="Menlo Regular"/>
                <a:cs typeface="Menlo Regular"/>
              </a:rPr>
              <a:t>	Response: 168 bytes</a:t>
            </a:r>
          </a:p>
          <a:p>
            <a:endParaRPr lang="en-US" sz="1600" dirty="0" smtClean="0">
              <a:latin typeface="Menlo Regular"/>
              <a:cs typeface="Menlo Regular"/>
            </a:endParaRPr>
          </a:p>
          <a:p>
            <a:r>
              <a:rPr lang="en-US" sz="1600" dirty="0" smtClean="0">
                <a:latin typeface="Menlo Regular"/>
                <a:cs typeface="Menlo Regular"/>
              </a:rPr>
              <a:t>Dual Stack client - query for signed domain name, EDNS0</a:t>
            </a:r>
          </a:p>
          <a:p>
            <a:endParaRPr lang="en-US" sz="1200" dirty="0" smtClean="0">
              <a:latin typeface="Menlo Regular"/>
              <a:cs typeface="Menlo Regular"/>
            </a:endParaRPr>
          </a:p>
          <a:p>
            <a:r>
              <a:rPr lang="en-US" sz="1600" dirty="0" smtClean="0">
                <a:latin typeface="Menlo Regular"/>
                <a:cs typeface="Menlo Regular"/>
              </a:rPr>
              <a:t>	Query: (A) 127 Bytes</a:t>
            </a:r>
          </a:p>
          <a:p>
            <a:r>
              <a:rPr lang="en-US" sz="1600" dirty="0" smtClean="0">
                <a:latin typeface="Menlo Regular"/>
                <a:cs typeface="Menlo Regular"/>
              </a:rPr>
              <a:t>	Response: (A) 1168 bytes</a:t>
            </a:r>
          </a:p>
          <a:p>
            <a:endParaRPr lang="en-US" sz="1600" dirty="0" smtClean="0">
              <a:latin typeface="Menlo Regular"/>
              <a:cs typeface="Menlo Regular"/>
            </a:endParaRPr>
          </a:p>
          <a:p>
            <a:r>
              <a:rPr lang="en-US" sz="1600" dirty="0" smtClean="0">
                <a:latin typeface="Menlo Regular"/>
                <a:cs typeface="Menlo Regular"/>
              </a:rPr>
              <a:t>	Query: (DS) 80 Bytes</a:t>
            </a:r>
          </a:p>
          <a:p>
            <a:r>
              <a:rPr lang="en-US" sz="1600" dirty="0" smtClean="0">
                <a:latin typeface="Menlo Regular"/>
                <a:cs typeface="Menlo Regular"/>
              </a:rPr>
              <a:t>	Response: (DS) 341 bytes</a:t>
            </a:r>
          </a:p>
          <a:p>
            <a:endParaRPr lang="en-US" sz="1600" dirty="0" smtClean="0">
              <a:latin typeface="Menlo Regular"/>
              <a:cs typeface="Menlo Regular"/>
            </a:endParaRPr>
          </a:p>
          <a:p>
            <a:r>
              <a:rPr lang="en-US" sz="1600" dirty="0" smtClean="0">
                <a:latin typeface="Menlo Regular"/>
                <a:cs typeface="Menlo Regular"/>
              </a:rPr>
              <a:t>	Query: (DNSKEY) 80 Bytes</a:t>
            </a:r>
          </a:p>
          <a:p>
            <a:r>
              <a:rPr lang="en-US" sz="1600" dirty="0" smtClean="0">
                <a:latin typeface="Menlo Regular"/>
                <a:cs typeface="Menlo Regular"/>
              </a:rPr>
              <a:t>	Response: (DNSKEY) 742 bytes</a:t>
            </a:r>
          </a:p>
          <a:p>
            <a:endParaRPr lang="en-US" sz="1600" dirty="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Total:  Query:     287 bytes</a:t>
            </a:r>
          </a:p>
          <a:p>
            <a:r>
              <a:rPr lang="en-US" sz="1600" b="1" dirty="0">
                <a:latin typeface="Menlo Regular"/>
                <a:cs typeface="Menlo Regular"/>
              </a:rPr>
              <a:t>	</a:t>
            </a:r>
            <a:r>
              <a:rPr lang="en-US" sz="1600" b="1" dirty="0" smtClean="0">
                <a:latin typeface="Menlo Regular"/>
                <a:cs typeface="Menlo Regular"/>
              </a:rPr>
              <a:t>	Response: 2,251 bytes</a:t>
            </a:r>
          </a:p>
          <a:p>
            <a:endParaRPr lang="en-US" sz="1600" dirty="0" smtClean="0"/>
          </a:p>
        </p:txBody>
      </p:sp>
    </p:spTree>
    <p:extLst>
      <p:ext uri="{BB962C8B-B14F-4D97-AF65-F5344CB8AC3E}">
        <p14:creationId xmlns:p14="http://schemas.microsoft.com/office/powerpoint/2010/main" val="1198822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If you serve a signed Domain Name: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412776"/>
            <a:ext cx="8229600" cy="1232877"/>
          </a:xfrm>
        </p:spPr>
        <p:txBody>
          <a:bodyPr/>
          <a:lstStyle/>
          <a:p>
            <a:pPr marL="0" indent="0">
              <a:buNone/>
            </a:pPr>
            <a:r>
              <a:rPr lang="en-US" dirty="0" smtClean="0"/>
              <a:t>You will generate larger responses:</a:t>
            </a:r>
            <a:endParaRPr lang="en-US" dirty="0"/>
          </a:p>
        </p:txBody>
      </p:sp>
      <p:sp>
        <p:nvSpPr>
          <p:cNvPr id="4" name="TextBox 3"/>
          <p:cNvSpPr txBox="1"/>
          <p:nvPr/>
        </p:nvSpPr>
        <p:spPr>
          <a:xfrm>
            <a:off x="957384" y="1988840"/>
            <a:ext cx="7596551" cy="4708982"/>
          </a:xfrm>
          <a:prstGeom prst="rect">
            <a:avLst/>
          </a:prstGeom>
          <a:noFill/>
        </p:spPr>
        <p:txBody>
          <a:bodyPr wrap="none" rtlCol="0">
            <a:spAutoFit/>
          </a:bodyPr>
          <a:lstStyle/>
          <a:p>
            <a:r>
              <a:rPr lang="en-US" sz="1600" dirty="0" smtClean="0">
                <a:latin typeface="Menlo Regular"/>
                <a:cs typeface="Menlo Regular"/>
              </a:rPr>
              <a:t>Dual Stack client - query for unsigned domain name, no EDNS0</a:t>
            </a:r>
          </a:p>
          <a:p>
            <a:endParaRPr lang="en-US" sz="16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117 Bytes</a:t>
            </a:r>
          </a:p>
          <a:p>
            <a:r>
              <a:rPr lang="en-US" sz="1600" b="1" dirty="0" smtClean="0">
                <a:latin typeface="Menlo Regular"/>
                <a:cs typeface="Menlo Regular"/>
              </a:rPr>
              <a:t>	Response: 168 bytes</a:t>
            </a:r>
          </a:p>
          <a:p>
            <a:endParaRPr lang="en-US" sz="1600" dirty="0" smtClean="0">
              <a:latin typeface="Menlo Regular"/>
              <a:cs typeface="Menlo Regular"/>
            </a:endParaRPr>
          </a:p>
          <a:p>
            <a:r>
              <a:rPr lang="en-US" sz="1600" dirty="0" smtClean="0">
                <a:latin typeface="Menlo Regular"/>
                <a:cs typeface="Menlo Regular"/>
              </a:rPr>
              <a:t>Dual Stack client - query for signed domain name, EDNS0</a:t>
            </a:r>
          </a:p>
          <a:p>
            <a:endParaRPr lang="en-US" sz="1200" dirty="0" smtClean="0">
              <a:latin typeface="Menlo Regular"/>
              <a:cs typeface="Menlo Regular"/>
            </a:endParaRPr>
          </a:p>
          <a:p>
            <a:r>
              <a:rPr lang="en-US" sz="1600" dirty="0" smtClean="0">
                <a:latin typeface="Menlo Regular"/>
                <a:cs typeface="Menlo Regular"/>
              </a:rPr>
              <a:t>	Query: (A) 127 Bytes</a:t>
            </a:r>
          </a:p>
          <a:p>
            <a:r>
              <a:rPr lang="en-US" sz="1600" dirty="0" smtClean="0">
                <a:latin typeface="Menlo Regular"/>
                <a:cs typeface="Menlo Regular"/>
              </a:rPr>
              <a:t>	Response: (A) 1168 bytes</a:t>
            </a:r>
          </a:p>
          <a:p>
            <a:endParaRPr lang="en-US" sz="1600" dirty="0" smtClean="0">
              <a:latin typeface="Menlo Regular"/>
              <a:cs typeface="Menlo Regular"/>
            </a:endParaRPr>
          </a:p>
          <a:p>
            <a:r>
              <a:rPr lang="en-US" sz="1600" dirty="0" smtClean="0">
                <a:latin typeface="Menlo Regular"/>
                <a:cs typeface="Menlo Regular"/>
              </a:rPr>
              <a:t>	Query: (DS) 80 Bytes</a:t>
            </a:r>
          </a:p>
          <a:p>
            <a:r>
              <a:rPr lang="en-US" sz="1600" dirty="0" smtClean="0">
                <a:latin typeface="Menlo Regular"/>
                <a:cs typeface="Menlo Regular"/>
              </a:rPr>
              <a:t>	Response: (DS) 341 bytes</a:t>
            </a:r>
          </a:p>
          <a:p>
            <a:endParaRPr lang="en-US" sz="1600" dirty="0" smtClean="0">
              <a:latin typeface="Menlo Regular"/>
              <a:cs typeface="Menlo Regular"/>
            </a:endParaRPr>
          </a:p>
          <a:p>
            <a:r>
              <a:rPr lang="en-US" sz="1600" dirty="0" smtClean="0">
                <a:latin typeface="Menlo Regular"/>
                <a:cs typeface="Menlo Regular"/>
              </a:rPr>
              <a:t>	Query: (DNSKEY) 80 Bytes</a:t>
            </a:r>
          </a:p>
          <a:p>
            <a:r>
              <a:rPr lang="en-US" sz="1600" dirty="0" smtClean="0">
                <a:latin typeface="Menlo Regular"/>
                <a:cs typeface="Menlo Regular"/>
              </a:rPr>
              <a:t>	Response: (DNSKEY) 742 bytes</a:t>
            </a:r>
          </a:p>
          <a:p>
            <a:endParaRPr lang="en-US" sz="1600" dirty="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Total:  Query:     287 bytes</a:t>
            </a:r>
          </a:p>
          <a:p>
            <a:r>
              <a:rPr lang="en-US" sz="1600" b="1" dirty="0">
                <a:latin typeface="Menlo Regular"/>
                <a:cs typeface="Menlo Regular"/>
              </a:rPr>
              <a:t>	</a:t>
            </a:r>
            <a:r>
              <a:rPr lang="en-US" sz="1600" b="1" dirty="0" smtClean="0">
                <a:latin typeface="Menlo Regular"/>
                <a:cs typeface="Menlo Regular"/>
              </a:rPr>
              <a:t>	Response: 2,251 bytes</a:t>
            </a:r>
          </a:p>
          <a:p>
            <a:endParaRPr lang="en-US" sz="1600" dirty="0" smtClean="0"/>
          </a:p>
        </p:txBody>
      </p:sp>
      <p:sp>
        <p:nvSpPr>
          <p:cNvPr id="5" name="TextBox 4"/>
          <p:cNvSpPr txBox="1"/>
          <p:nvPr/>
        </p:nvSpPr>
        <p:spPr>
          <a:xfrm rot="21113228">
            <a:off x="5193528" y="4211765"/>
            <a:ext cx="3968133" cy="1754327"/>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The DS query is directed to the parent zone, so you may or may not see this query at the authoritative server. In our case we are serving the parent zone as well</a:t>
            </a:r>
            <a:endParaRPr lang="en-US" dirty="0">
              <a:latin typeface="AhnbergHand"/>
              <a:cs typeface="AhnbergHand"/>
            </a:endParaRPr>
          </a:p>
        </p:txBody>
      </p:sp>
      <p:sp>
        <p:nvSpPr>
          <p:cNvPr id="6" name="Freeform 5"/>
          <p:cNvSpPr/>
          <p:nvPr/>
        </p:nvSpPr>
        <p:spPr>
          <a:xfrm>
            <a:off x="4095541" y="4854746"/>
            <a:ext cx="958597" cy="223151"/>
          </a:xfrm>
          <a:custGeom>
            <a:avLst/>
            <a:gdLst>
              <a:gd name="connsiteX0" fmla="*/ 958597 w 958597"/>
              <a:gd name="connsiteY0" fmla="*/ 223151 h 223151"/>
              <a:gd name="connsiteX1" fmla="*/ 57605 w 958597"/>
              <a:gd name="connsiteY1" fmla="*/ 68701 h 223151"/>
              <a:gd name="connsiteX2" fmla="*/ 254965 w 958597"/>
              <a:gd name="connsiteY2" fmla="*/ 56 h 223151"/>
              <a:gd name="connsiteX3" fmla="*/ 6120 w 958597"/>
              <a:gd name="connsiteY3" fmla="*/ 60120 h 223151"/>
              <a:gd name="connsiteX4" fmla="*/ 100509 w 958597"/>
              <a:gd name="connsiteY4" fmla="*/ 214570 h 22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97" h="223151">
                <a:moveTo>
                  <a:pt x="958597" y="223151"/>
                </a:moveTo>
                <a:cubicBezTo>
                  <a:pt x="566737" y="164517"/>
                  <a:pt x="174877" y="105884"/>
                  <a:pt x="57605" y="68701"/>
                </a:cubicBezTo>
                <a:cubicBezTo>
                  <a:pt x="-59667" y="31518"/>
                  <a:pt x="263546" y="1486"/>
                  <a:pt x="254965" y="56"/>
                </a:cubicBezTo>
                <a:cubicBezTo>
                  <a:pt x="246384" y="-1374"/>
                  <a:pt x="31863" y="24368"/>
                  <a:pt x="6120" y="60120"/>
                </a:cubicBezTo>
                <a:cubicBezTo>
                  <a:pt x="-19623" y="95872"/>
                  <a:pt x="40443" y="155221"/>
                  <a:pt x="100509" y="2145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74291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If you serve a signed Domain Name: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412776"/>
            <a:ext cx="8229600" cy="1232877"/>
          </a:xfrm>
        </p:spPr>
        <p:txBody>
          <a:bodyPr/>
          <a:lstStyle/>
          <a:p>
            <a:pPr marL="0" indent="0">
              <a:buNone/>
            </a:pPr>
            <a:r>
              <a:rPr lang="en-US" dirty="0" smtClean="0"/>
              <a:t>You will generate larger responses:</a:t>
            </a:r>
            <a:endParaRPr lang="en-US" dirty="0"/>
          </a:p>
        </p:txBody>
      </p:sp>
      <p:sp>
        <p:nvSpPr>
          <p:cNvPr id="4" name="TextBox 3"/>
          <p:cNvSpPr txBox="1"/>
          <p:nvPr/>
        </p:nvSpPr>
        <p:spPr>
          <a:xfrm>
            <a:off x="957384" y="1988840"/>
            <a:ext cx="7596551" cy="4708982"/>
          </a:xfrm>
          <a:prstGeom prst="rect">
            <a:avLst/>
          </a:prstGeom>
          <a:noFill/>
        </p:spPr>
        <p:txBody>
          <a:bodyPr wrap="none" rtlCol="0">
            <a:spAutoFit/>
          </a:bodyPr>
          <a:lstStyle/>
          <a:p>
            <a:r>
              <a:rPr lang="en-US" sz="1600" dirty="0" smtClean="0">
                <a:latin typeface="Menlo Regular"/>
                <a:cs typeface="Menlo Regular"/>
              </a:rPr>
              <a:t>Dual Stack client - query for unsigned domain name, no EDNS0</a:t>
            </a:r>
          </a:p>
          <a:p>
            <a:endParaRPr lang="en-US" sz="16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117 Bytes</a:t>
            </a:r>
          </a:p>
          <a:p>
            <a:r>
              <a:rPr lang="en-US" sz="1600" b="1" dirty="0" smtClean="0">
                <a:latin typeface="Menlo Regular"/>
                <a:cs typeface="Menlo Regular"/>
              </a:rPr>
              <a:t>	Response: 168 bytes</a:t>
            </a:r>
          </a:p>
          <a:p>
            <a:endParaRPr lang="en-US" sz="1600" dirty="0" smtClean="0">
              <a:latin typeface="Menlo Regular"/>
              <a:cs typeface="Menlo Regular"/>
            </a:endParaRPr>
          </a:p>
          <a:p>
            <a:r>
              <a:rPr lang="en-US" sz="1600" dirty="0" smtClean="0">
                <a:latin typeface="Menlo Regular"/>
                <a:cs typeface="Menlo Regular"/>
              </a:rPr>
              <a:t>Dual Stack client - query for signed domain name, EDNS0</a:t>
            </a:r>
          </a:p>
          <a:p>
            <a:endParaRPr lang="en-US" sz="1200" dirty="0" smtClean="0">
              <a:latin typeface="Menlo Regular"/>
              <a:cs typeface="Menlo Regular"/>
            </a:endParaRPr>
          </a:p>
          <a:p>
            <a:r>
              <a:rPr lang="en-US" sz="1600" dirty="0" smtClean="0">
                <a:latin typeface="Menlo Regular"/>
                <a:cs typeface="Menlo Regular"/>
              </a:rPr>
              <a:t>	Query: (A) 127 Bytes</a:t>
            </a:r>
          </a:p>
          <a:p>
            <a:r>
              <a:rPr lang="en-US" sz="1600" dirty="0" smtClean="0">
                <a:latin typeface="Menlo Regular"/>
                <a:cs typeface="Menlo Regular"/>
              </a:rPr>
              <a:t>	Response: (A) 1168 bytes</a:t>
            </a:r>
          </a:p>
          <a:p>
            <a:endParaRPr lang="en-US" sz="1600" dirty="0" smtClean="0">
              <a:latin typeface="Menlo Regular"/>
              <a:cs typeface="Menlo Regular"/>
            </a:endParaRPr>
          </a:p>
          <a:p>
            <a:r>
              <a:rPr lang="en-US" sz="1600" dirty="0" smtClean="0">
                <a:latin typeface="Menlo Regular"/>
                <a:cs typeface="Menlo Regular"/>
              </a:rPr>
              <a:t>	Query: (DS) 80 Bytes</a:t>
            </a:r>
          </a:p>
          <a:p>
            <a:r>
              <a:rPr lang="en-US" sz="1600" dirty="0" smtClean="0">
                <a:latin typeface="Menlo Regular"/>
                <a:cs typeface="Menlo Regular"/>
              </a:rPr>
              <a:t>	Response: (DS) 341 bytes</a:t>
            </a:r>
          </a:p>
          <a:p>
            <a:endParaRPr lang="en-US" sz="1600" dirty="0" smtClean="0">
              <a:latin typeface="Menlo Regular"/>
              <a:cs typeface="Menlo Regular"/>
            </a:endParaRPr>
          </a:p>
          <a:p>
            <a:r>
              <a:rPr lang="en-US" sz="1600" dirty="0" smtClean="0">
                <a:latin typeface="Menlo Regular"/>
                <a:cs typeface="Menlo Regular"/>
              </a:rPr>
              <a:t>	Query: (DNSKEY) 80 Bytes</a:t>
            </a:r>
          </a:p>
          <a:p>
            <a:r>
              <a:rPr lang="en-US" sz="1600" dirty="0" smtClean="0">
                <a:latin typeface="Menlo Regular"/>
                <a:cs typeface="Menlo Regular"/>
              </a:rPr>
              <a:t>	Response: (DNSKEY) 742 bytes</a:t>
            </a:r>
          </a:p>
          <a:p>
            <a:endParaRPr lang="en-US" sz="1600" dirty="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Total:  Query:     287 bytes</a:t>
            </a:r>
          </a:p>
          <a:p>
            <a:r>
              <a:rPr lang="en-US" sz="1600" b="1" dirty="0">
                <a:latin typeface="Menlo Regular"/>
                <a:cs typeface="Menlo Regular"/>
              </a:rPr>
              <a:t>	</a:t>
            </a:r>
            <a:r>
              <a:rPr lang="en-US" sz="1600" b="1" dirty="0" smtClean="0">
                <a:latin typeface="Menlo Regular"/>
                <a:cs typeface="Menlo Regular"/>
              </a:rPr>
              <a:t>	Response: 2,251 bytes</a:t>
            </a:r>
          </a:p>
          <a:p>
            <a:endParaRPr lang="en-US" sz="1600" dirty="0" smtClean="0"/>
          </a:p>
        </p:txBody>
      </p:sp>
      <p:sp>
        <p:nvSpPr>
          <p:cNvPr id="5" name="Freeform 4"/>
          <p:cNvSpPr/>
          <p:nvPr/>
        </p:nvSpPr>
        <p:spPr>
          <a:xfrm>
            <a:off x="3923928" y="2492896"/>
            <a:ext cx="1877878" cy="1084404"/>
          </a:xfrm>
          <a:custGeom>
            <a:avLst/>
            <a:gdLst>
              <a:gd name="connsiteX0" fmla="*/ 1733914 w 1877878"/>
              <a:gd name="connsiteY0" fmla="*/ 1084404 h 1084404"/>
              <a:gd name="connsiteX1" fmla="*/ 1714375 w 1877878"/>
              <a:gd name="connsiteY1" fmla="*/ 166097 h 1084404"/>
              <a:gd name="connsiteX2" fmla="*/ 82914 w 1877878"/>
              <a:gd name="connsiteY2" fmla="*/ 136789 h 1084404"/>
              <a:gd name="connsiteX3" fmla="*/ 336914 w 1877878"/>
              <a:gd name="connsiteY3" fmla="*/ 20 h 1084404"/>
              <a:gd name="connsiteX4" fmla="*/ 4760 w 1877878"/>
              <a:gd name="connsiteY4" fmla="*/ 127020 h 1084404"/>
              <a:gd name="connsiteX5" fmla="*/ 131760 w 1877878"/>
              <a:gd name="connsiteY5" fmla="*/ 195404 h 108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878" h="1084404">
                <a:moveTo>
                  <a:pt x="1733914" y="1084404"/>
                </a:moveTo>
                <a:cubicBezTo>
                  <a:pt x="1861728" y="704218"/>
                  <a:pt x="1989542" y="324033"/>
                  <a:pt x="1714375" y="166097"/>
                </a:cubicBezTo>
                <a:cubicBezTo>
                  <a:pt x="1439208" y="8161"/>
                  <a:pt x="312491" y="164468"/>
                  <a:pt x="82914" y="136789"/>
                </a:cubicBezTo>
                <a:cubicBezTo>
                  <a:pt x="-146663" y="109110"/>
                  <a:pt x="349940" y="1648"/>
                  <a:pt x="336914" y="20"/>
                </a:cubicBezTo>
                <a:cubicBezTo>
                  <a:pt x="323888" y="-1608"/>
                  <a:pt x="38952" y="94456"/>
                  <a:pt x="4760" y="127020"/>
                </a:cubicBezTo>
                <a:cubicBezTo>
                  <a:pt x="-29432" y="159584"/>
                  <a:pt x="131760" y="195404"/>
                  <a:pt x="131760" y="19540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4331573" y="4318924"/>
            <a:ext cx="929963" cy="1566511"/>
          </a:xfrm>
          <a:custGeom>
            <a:avLst/>
            <a:gdLst>
              <a:gd name="connsiteX0" fmla="*/ 929963 w 929963"/>
              <a:gd name="connsiteY0" fmla="*/ 0 h 1566511"/>
              <a:gd name="connsiteX1" fmla="*/ 466596 w 929963"/>
              <a:gd name="connsiteY1" fmla="*/ 600639 h 1566511"/>
              <a:gd name="connsiteX2" fmla="*/ 71875 w 929963"/>
              <a:gd name="connsiteY2" fmla="*/ 1527337 h 1566511"/>
              <a:gd name="connsiteX3" fmla="*/ 11809 w 929963"/>
              <a:gd name="connsiteY3" fmla="*/ 1329985 h 1566511"/>
              <a:gd name="connsiteX4" fmla="*/ 37552 w 929963"/>
              <a:gd name="connsiteY4" fmla="*/ 1561660 h 1566511"/>
              <a:gd name="connsiteX5" fmla="*/ 372206 w 929963"/>
              <a:gd name="connsiteY5" fmla="*/ 1493015 h 156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963" h="1566511">
                <a:moveTo>
                  <a:pt x="929963" y="0"/>
                </a:moveTo>
                <a:cubicBezTo>
                  <a:pt x="769787" y="173041"/>
                  <a:pt x="609611" y="346083"/>
                  <a:pt x="466596" y="600639"/>
                </a:cubicBezTo>
                <a:cubicBezTo>
                  <a:pt x="323581" y="855195"/>
                  <a:pt x="147673" y="1405779"/>
                  <a:pt x="71875" y="1527337"/>
                </a:cubicBezTo>
                <a:cubicBezTo>
                  <a:pt x="-3923" y="1648895"/>
                  <a:pt x="17529" y="1324265"/>
                  <a:pt x="11809" y="1329985"/>
                </a:cubicBezTo>
                <a:cubicBezTo>
                  <a:pt x="6089" y="1335705"/>
                  <a:pt x="-22514" y="1534488"/>
                  <a:pt x="37552" y="1561660"/>
                </a:cubicBezTo>
                <a:cubicBezTo>
                  <a:pt x="97618" y="1588832"/>
                  <a:pt x="372206" y="1493015"/>
                  <a:pt x="372206" y="149301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rot="21113228">
            <a:off x="4654222" y="3512418"/>
            <a:ext cx="4258102" cy="646331"/>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That’s an increase of 13x in terms of outbound traffic volume</a:t>
            </a:r>
            <a:endParaRPr lang="en-US" dirty="0">
              <a:latin typeface="AhnbergHand"/>
              <a:cs typeface="AhnbergHand"/>
            </a:endParaRPr>
          </a:p>
        </p:txBody>
      </p:sp>
    </p:spTree>
    <p:extLst>
      <p:ext uri="{BB962C8B-B14F-4D97-AF65-F5344CB8AC3E}">
        <p14:creationId xmlns:p14="http://schemas.microsoft.com/office/powerpoint/2010/main" val="4098567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627" b="-1829"/>
          <a:stretch/>
        </p:blipFill>
        <p:spPr>
          <a:xfrm>
            <a:off x="457200" y="945686"/>
            <a:ext cx="8229600" cy="5920154"/>
          </a:xfrm>
        </p:spPr>
      </p:pic>
      <p:sp>
        <p:nvSpPr>
          <p:cNvPr id="2" name="Title 1"/>
          <p:cNvSpPr>
            <a:spLocks noGrp="1"/>
          </p:cNvSpPr>
          <p:nvPr>
            <p:ph type="title"/>
          </p:nvPr>
        </p:nvSpPr>
        <p:spPr>
          <a:xfrm>
            <a:off x="457200" y="98796"/>
            <a:ext cx="8229600" cy="1143000"/>
          </a:xfrm>
        </p:spPr>
        <p:txBody>
          <a:bodyPr/>
          <a:lstStyle/>
          <a:p>
            <a:r>
              <a:rPr lang="en-US" dirty="0" smtClean="0">
                <a:solidFill>
                  <a:srgbClr val="793F05"/>
                </a:solidFill>
                <a:latin typeface="Powderfinger Type"/>
                <a:cs typeface="Powderfinger Type"/>
              </a:rPr>
              <a:t>Server Traffic Load</a:t>
            </a:r>
            <a:endParaRPr lang="en-US" dirty="0">
              <a:solidFill>
                <a:srgbClr val="793F05"/>
              </a:solidFill>
              <a:latin typeface="Powderfinger Type"/>
              <a:cs typeface="Powderfinger Type"/>
            </a:endParaRPr>
          </a:p>
        </p:txBody>
      </p:sp>
      <p:sp>
        <p:nvSpPr>
          <p:cNvPr id="3" name="TextBox 2"/>
          <p:cNvSpPr txBox="1"/>
          <p:nvPr/>
        </p:nvSpPr>
        <p:spPr>
          <a:xfrm>
            <a:off x="2781610" y="1864732"/>
            <a:ext cx="3760439" cy="1477328"/>
          </a:xfrm>
          <a:prstGeom prst="rect">
            <a:avLst/>
          </a:prstGeom>
          <a:noFill/>
        </p:spPr>
        <p:txBody>
          <a:bodyPr wrap="square" rtlCol="0">
            <a:spAutoFit/>
          </a:bodyPr>
          <a:lstStyle/>
          <a:p>
            <a:r>
              <a:rPr lang="en-US" dirty="0" smtClean="0"/>
              <a:t>This represents the 5 minute relative traffic load between serving an unsigned control domain and serving a validly signed domain. The originating query rates are the sa</a:t>
            </a:r>
            <a:r>
              <a:rPr lang="en-US" dirty="0"/>
              <a:t>m</a:t>
            </a:r>
            <a:r>
              <a:rPr lang="en-US" dirty="0" smtClean="0"/>
              <a:t>e</a:t>
            </a:r>
          </a:p>
        </p:txBody>
      </p:sp>
    </p:spTree>
    <p:extLst>
      <p:ext uri="{BB962C8B-B14F-4D97-AF65-F5344CB8AC3E}">
        <p14:creationId xmlns:p14="http://schemas.microsoft.com/office/powerpoint/2010/main" val="328154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96"/>
            <a:ext cx="8229600" cy="1143000"/>
          </a:xfrm>
        </p:spPr>
        <p:txBody>
          <a:bodyPr/>
          <a:lstStyle/>
          <a:p>
            <a:r>
              <a:rPr lang="en-US" dirty="0" smtClean="0">
                <a:solidFill>
                  <a:srgbClr val="793F05"/>
                </a:solidFill>
                <a:latin typeface="Powderfinger Type"/>
                <a:cs typeface="Powderfinger Type"/>
              </a:rPr>
              <a:t>Server Traffic Load</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Serving a DNSSEC-signed name is observed to generate 7.5x the traffic load, as compared to serving an unsigned name</a:t>
            </a:r>
          </a:p>
        </p:txBody>
      </p:sp>
    </p:spTree>
    <p:extLst>
      <p:ext uri="{BB962C8B-B14F-4D97-AF65-F5344CB8AC3E}">
        <p14:creationId xmlns:p14="http://schemas.microsoft.com/office/powerpoint/2010/main" val="1505736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96"/>
            <a:ext cx="8229600" cy="1143000"/>
          </a:xfrm>
        </p:spPr>
        <p:txBody>
          <a:bodyPr/>
          <a:lstStyle/>
          <a:p>
            <a:r>
              <a:rPr lang="en-US" dirty="0" smtClean="0">
                <a:solidFill>
                  <a:srgbClr val="793F05"/>
                </a:solidFill>
                <a:latin typeface="Powderfinger Type"/>
                <a:cs typeface="Powderfinger Type"/>
              </a:rPr>
              <a:t>Server Traffic Load</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Serving a DNSSEC-signed name is observer to generate 7.5x the traffic load, as compared to serving an unsigned name</a:t>
            </a:r>
          </a:p>
          <a:p>
            <a:pPr lvl="1"/>
            <a:endParaRPr lang="en-US" dirty="0" smtClean="0"/>
          </a:p>
          <a:p>
            <a:r>
              <a:rPr lang="en-US" dirty="0" smtClean="0"/>
              <a:t>But 20% of clients are performing validation, and hence 20% of the clients generate 13x more traffic, i.e. the theory says that we should be observing 3.4x the traffic load</a:t>
            </a:r>
          </a:p>
          <a:p>
            <a:endParaRPr lang="en-US" dirty="0"/>
          </a:p>
          <a:p>
            <a:r>
              <a:rPr lang="en-US" dirty="0" smtClean="0"/>
              <a:t>Where is the additional traffic?</a:t>
            </a:r>
            <a:endParaRPr lang="en-US" dirty="0"/>
          </a:p>
        </p:txBody>
      </p:sp>
    </p:spTree>
    <p:extLst>
      <p:ext uri="{BB962C8B-B14F-4D97-AF65-F5344CB8AC3E}">
        <p14:creationId xmlns:p14="http://schemas.microsoft.com/office/powerpoint/2010/main" val="279552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we measure DNSSEC</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We’ve been measuring the extent of support for DNSSEC validation in the Internet for the past 12 months</a:t>
            </a:r>
          </a:p>
          <a:p>
            <a:r>
              <a:rPr lang="en-US" dirty="0" smtClean="0"/>
              <a:t>We use online ads that perform 1x1 pixel “blot” tests</a:t>
            </a:r>
          </a:p>
          <a:p>
            <a:pPr lvl="1"/>
            <a:r>
              <a:rPr lang="en-US" dirty="0" smtClean="0"/>
              <a:t>The DNS names for these test URLs are unique for each instance of a delivered ad (to prevent cache intervention) and they are variously DNSSEC signed (and badly signed):</a:t>
            </a:r>
          </a:p>
          <a:p>
            <a:pPr marL="266700" lvl="1" indent="0">
              <a:buNone/>
            </a:pPr>
            <a:r>
              <a:rPr lang="en-US" dirty="0" smtClean="0"/>
              <a:t>	</a:t>
            </a:r>
            <a:r>
              <a:rPr lang="en-US" sz="1600" i="1" dirty="0" smtClean="0"/>
              <a:t>GET </a:t>
            </a:r>
            <a:r>
              <a:rPr lang="en-US" sz="1600" i="1" dirty="0" err="1" smtClean="0"/>
              <a:t>image.time.unique-label.example.com</a:t>
            </a:r>
            <a:r>
              <a:rPr lang="en-US" sz="1600" i="1" dirty="0" smtClean="0"/>
              <a:t>/1x1.png</a:t>
            </a:r>
          </a:p>
          <a:p>
            <a:pPr marL="266700" lvl="1" indent="0">
              <a:buNone/>
            </a:pPr>
            <a:endParaRPr lang="en-US" sz="1600" dirty="0" smtClean="0"/>
          </a:p>
          <a:p>
            <a:pPr lvl="1"/>
            <a:r>
              <a:rPr lang="en-US" dirty="0" smtClean="0"/>
              <a:t>The experimental environment hosts both the DNS authoritative servers for the DNS names and the Web servers for the blot.</a:t>
            </a:r>
          </a:p>
          <a:p>
            <a:pPr lvl="1"/>
            <a:endParaRPr lang="en-US" dirty="0" smtClean="0"/>
          </a:p>
          <a:p>
            <a:pPr lvl="1"/>
            <a:r>
              <a:rPr lang="en-US" dirty="0" smtClean="0"/>
              <a:t>We infer client-side capabilities relating to the use of DNSSEC validating resolvers through interpretation of the DNS and HTTP transactions recorded at the DNS and Web servers from three related blot </a:t>
            </a:r>
            <a:r>
              <a:rPr lang="en-US" dirty="0" err="1" smtClean="0"/>
              <a:t>behaviours</a:t>
            </a:r>
            <a:r>
              <a:rPr lang="en-US" dirty="0" smtClean="0"/>
              <a:t> (no DNSSEC, validly signed DNSSEC, badly-signed DNSSEC)</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a:t>
            </a:fld>
            <a:endParaRPr lang="en-AU" kern="0" dirty="0"/>
          </a:p>
        </p:txBody>
      </p:sp>
    </p:spTree>
    <p:extLst>
      <p:ext uri="{BB962C8B-B14F-4D97-AF65-F5344CB8AC3E}">
        <p14:creationId xmlns:p14="http://schemas.microsoft.com/office/powerpoint/2010/main" val="2892440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96"/>
            <a:ext cx="8229600" cy="1143000"/>
          </a:xfrm>
        </p:spPr>
        <p:txBody>
          <a:bodyPr/>
          <a:lstStyle/>
          <a:p>
            <a:r>
              <a:rPr lang="en-US" dirty="0" smtClean="0">
                <a:solidFill>
                  <a:srgbClr val="793F05"/>
                </a:solidFill>
                <a:latin typeface="Powderfinger Type"/>
                <a:cs typeface="Powderfinger Type"/>
              </a:rPr>
              <a:t>Server Traffic Load</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rmAutofit/>
          </a:bodyPr>
          <a:lstStyle/>
          <a:p>
            <a:r>
              <a:rPr lang="en-US" dirty="0" smtClean="0"/>
              <a:t>Use of the EDNS DNSSEC-OK flag is far higher than the level of DNSSEC validation</a:t>
            </a:r>
          </a:p>
          <a:p>
            <a:pPr marL="0" indent="0">
              <a:buNone/>
            </a:pPr>
            <a:endParaRPr lang="en-US" dirty="0" smtClean="0"/>
          </a:p>
          <a:p>
            <a:pPr lvl="1"/>
            <a:r>
              <a:rPr lang="en-US" dirty="0" smtClean="0"/>
              <a:t>84% of queries have the EDNS0 DNSSEC-OK flag set</a:t>
            </a:r>
          </a:p>
          <a:p>
            <a:pPr lvl="1"/>
            <a:r>
              <a:rPr lang="en-US" dirty="0" smtClean="0"/>
              <a:t>And this query generates a response of 1168 bytes (i.e. 7x the size of a null EDNS response)</a:t>
            </a:r>
          </a:p>
          <a:p>
            <a:pPr lvl="1"/>
            <a:r>
              <a:rPr lang="en-US" dirty="0" smtClean="0"/>
              <a:t>So 64% of clients set EDNS0 DNSSEC-OK, and 20% of clients also ask for DS and DNSKEY RRs</a:t>
            </a:r>
          </a:p>
          <a:p>
            <a:pPr lvl="1"/>
            <a:r>
              <a:rPr lang="en-US" dirty="0" smtClean="0"/>
              <a:t>The theory predicts that this would result in 7.25x the traffic over an unsigned domain</a:t>
            </a:r>
          </a:p>
          <a:p>
            <a:pPr lvl="1"/>
            <a:r>
              <a:rPr lang="en-US" dirty="0" smtClean="0"/>
              <a:t>Which is (roughly) what we see</a:t>
            </a:r>
          </a:p>
          <a:p>
            <a:pPr lvl="1"/>
            <a:r>
              <a:rPr lang="en-US" dirty="0" smtClean="0"/>
              <a:t>Phew!</a:t>
            </a:r>
            <a:endParaRPr lang="en-US" dirty="0"/>
          </a:p>
        </p:txBody>
      </p:sp>
    </p:spTree>
    <p:extLst>
      <p:ext uri="{BB962C8B-B14F-4D97-AF65-F5344CB8AC3E}">
        <p14:creationId xmlns:p14="http://schemas.microsoft.com/office/powerpoint/2010/main" val="2038378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Server Traffic Load</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What is the traffic load difference between serving an unsigned zone and serving a signed zone if </a:t>
            </a:r>
            <a:r>
              <a:rPr lang="en-US" b="1" dirty="0" smtClean="0"/>
              <a:t>every</a:t>
            </a:r>
            <a:r>
              <a:rPr lang="en-US" dirty="0" smtClean="0"/>
              <a:t> client performed DNSSEC validation?</a:t>
            </a:r>
          </a:p>
          <a:p>
            <a:endParaRPr lang="en-US" dirty="0" smtClean="0"/>
          </a:p>
          <a:p>
            <a:r>
              <a:rPr lang="en-US" dirty="0" smtClean="0"/>
              <a:t>The difference from the current levels of DNSSEC traffic lies predominately in the additional DNSKEY and DS responses</a:t>
            </a:r>
          </a:p>
          <a:p>
            <a:endParaRPr lang="en-US" dirty="0" smtClean="0"/>
          </a:p>
          <a:p>
            <a:r>
              <a:rPr lang="en-US" dirty="0" smtClean="0"/>
              <a:t>You should expect approximately </a:t>
            </a:r>
            <a:r>
              <a:rPr lang="en-US" b="1" dirty="0" smtClean="0"/>
              <a:t>15x</a:t>
            </a:r>
            <a:r>
              <a:rPr lang="en-US" dirty="0" smtClean="0"/>
              <a:t> the traffic load for response traffic</a:t>
            </a:r>
            <a:endParaRPr lang="en-US" dirty="0"/>
          </a:p>
        </p:txBody>
      </p:sp>
    </p:spTree>
    <p:extLst>
      <p:ext uri="{BB962C8B-B14F-4D97-AF65-F5344CB8AC3E}">
        <p14:creationId xmlns:p14="http://schemas.microsoft.com/office/powerpoint/2010/main" val="1627870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Query Load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32</a:t>
            </a:fld>
            <a:endParaRPr lang="en-AU" kern="0" dirty="0"/>
          </a:p>
        </p:txBody>
      </p:sp>
    </p:spTree>
    <p:extLst>
      <p:ext uri="{BB962C8B-B14F-4D97-AF65-F5344CB8AC3E}">
        <p14:creationId xmlns:p14="http://schemas.microsoft.com/office/powerpoint/2010/main" val="1238263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If you serve a signed Domain Name: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600200"/>
            <a:ext cx="8229600" cy="1232877"/>
          </a:xfrm>
        </p:spPr>
        <p:txBody>
          <a:bodyPr/>
          <a:lstStyle/>
          <a:p>
            <a:pPr marL="0" indent="0">
              <a:buNone/>
            </a:pPr>
            <a:r>
              <a:rPr lang="en-US" dirty="0" smtClean="0"/>
              <a:t>You’ll receive 2-3 times as many queries:</a:t>
            </a:r>
            <a:endParaRPr lang="en-US" dirty="0"/>
          </a:p>
        </p:txBody>
      </p:sp>
      <p:sp>
        <p:nvSpPr>
          <p:cNvPr id="4" name="TextBox 3"/>
          <p:cNvSpPr txBox="1"/>
          <p:nvPr/>
        </p:nvSpPr>
        <p:spPr>
          <a:xfrm>
            <a:off x="957384" y="2406141"/>
            <a:ext cx="7596551" cy="4216539"/>
          </a:xfrm>
          <a:prstGeom prst="rect">
            <a:avLst/>
          </a:prstGeom>
          <a:noFill/>
        </p:spPr>
        <p:txBody>
          <a:bodyPr wrap="none" rtlCol="0">
            <a:spAutoFit/>
          </a:bodyPr>
          <a:lstStyle/>
          <a:p>
            <a:r>
              <a:rPr lang="en-US" sz="1600" dirty="0" smtClean="0">
                <a:latin typeface="Menlo Regular"/>
                <a:cs typeface="Menlo Regular"/>
              </a:rPr>
              <a:t>Dual Stack client - query for unsigned domain name, no EDNS0</a:t>
            </a:r>
          </a:p>
          <a:p>
            <a:endParaRPr lang="en-US" sz="16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117 Bytes</a:t>
            </a:r>
          </a:p>
          <a:p>
            <a:r>
              <a:rPr lang="en-US" sz="1600" b="1" dirty="0" smtClean="0">
                <a:latin typeface="Menlo Regular"/>
                <a:cs typeface="Menlo Regular"/>
              </a:rPr>
              <a:t>	Response: 168 bytes</a:t>
            </a:r>
          </a:p>
          <a:p>
            <a:endParaRPr lang="en-US" sz="1600" dirty="0" smtClean="0">
              <a:latin typeface="Menlo Regular"/>
              <a:cs typeface="Menlo Regular"/>
            </a:endParaRPr>
          </a:p>
          <a:p>
            <a:r>
              <a:rPr lang="en-US" sz="1600" dirty="0" smtClean="0">
                <a:latin typeface="Menlo Regular"/>
                <a:cs typeface="Menlo Regular"/>
              </a:rPr>
              <a:t>Dual Stack client - query for signed domain name, EDNS0</a:t>
            </a:r>
          </a:p>
          <a:p>
            <a:endParaRPr lang="en-US" sz="12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(A) 127 Bytes</a:t>
            </a:r>
          </a:p>
          <a:p>
            <a:r>
              <a:rPr lang="en-US" sz="1600" b="1" dirty="0" smtClean="0">
                <a:latin typeface="Menlo Regular"/>
                <a:cs typeface="Menlo Regular"/>
              </a:rPr>
              <a:t>	Response: (A) 1168 bytes</a:t>
            </a:r>
          </a:p>
          <a:p>
            <a:endParaRPr lang="en-US" sz="1600" b="1" dirty="0" smtClean="0">
              <a:latin typeface="Menlo Regular"/>
              <a:cs typeface="Menlo Regular"/>
            </a:endParaRPr>
          </a:p>
          <a:p>
            <a:r>
              <a:rPr lang="en-US" sz="1600" b="1" dirty="0" smtClean="0">
                <a:latin typeface="Menlo Regular"/>
                <a:cs typeface="Menlo Regular"/>
              </a:rPr>
              <a:t>	Query: (DS) 80 Bytes</a:t>
            </a:r>
          </a:p>
          <a:p>
            <a:r>
              <a:rPr lang="en-US" sz="1600" b="1" dirty="0" smtClean="0">
                <a:latin typeface="Menlo Regular"/>
                <a:cs typeface="Menlo Regular"/>
              </a:rPr>
              <a:t>	Response: (DS) 341 bytes</a:t>
            </a:r>
          </a:p>
          <a:p>
            <a:endParaRPr lang="en-US" sz="1600" b="1" dirty="0" smtClean="0">
              <a:latin typeface="Menlo Regular"/>
              <a:cs typeface="Menlo Regular"/>
            </a:endParaRPr>
          </a:p>
          <a:p>
            <a:r>
              <a:rPr lang="en-US" sz="1600" b="1" dirty="0" smtClean="0">
                <a:latin typeface="Menlo Regular"/>
                <a:cs typeface="Menlo Regular"/>
              </a:rPr>
              <a:t>	Query: (DNSKEY) 80 Bytes</a:t>
            </a:r>
          </a:p>
          <a:p>
            <a:r>
              <a:rPr lang="en-US" sz="1600" b="1" dirty="0" smtClean="0">
                <a:latin typeface="Menlo Regular"/>
                <a:cs typeface="Menlo Regular"/>
              </a:rPr>
              <a:t>	Response: (DNSKEY) 742 bytes</a:t>
            </a:r>
          </a:p>
          <a:p>
            <a:endParaRPr lang="en-US" sz="1600" dirty="0">
              <a:latin typeface="Menlo Regular"/>
              <a:cs typeface="Menlo Regular"/>
            </a:endParaRPr>
          </a:p>
          <a:p>
            <a:r>
              <a:rPr lang="en-US" sz="1600" dirty="0" smtClean="0">
                <a:latin typeface="Menlo Regular"/>
                <a:cs typeface="Menlo Regular"/>
              </a:rPr>
              <a:t>	</a:t>
            </a:r>
            <a:endParaRPr lang="en-US" sz="1600" dirty="0" smtClean="0"/>
          </a:p>
        </p:txBody>
      </p:sp>
      <p:sp>
        <p:nvSpPr>
          <p:cNvPr id="5" name="TextBox 4"/>
          <p:cNvSpPr txBox="1"/>
          <p:nvPr/>
        </p:nvSpPr>
        <p:spPr>
          <a:xfrm rot="21113228">
            <a:off x="4842055" y="3846676"/>
            <a:ext cx="4258102" cy="2031325"/>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The DS query is directed to the</a:t>
            </a:r>
          </a:p>
          <a:p>
            <a:r>
              <a:rPr lang="en-US" dirty="0">
                <a:latin typeface="AhnbergHand"/>
                <a:cs typeface="AhnbergHand"/>
              </a:rPr>
              <a:t>p</a:t>
            </a:r>
            <a:r>
              <a:rPr lang="en-US" dirty="0" smtClean="0">
                <a:latin typeface="AhnbergHand"/>
                <a:cs typeface="AhnbergHand"/>
              </a:rPr>
              <a:t>arent zone, so you may or may not see this </a:t>
            </a:r>
            <a:r>
              <a:rPr lang="en-US" dirty="0">
                <a:latin typeface="AhnbergHand"/>
                <a:cs typeface="AhnbergHand"/>
              </a:rPr>
              <a:t>query at the authoritative server. In our case we are serving the parent zone as well</a:t>
            </a:r>
          </a:p>
          <a:p>
            <a:endParaRPr lang="en-US" dirty="0">
              <a:latin typeface="AhnbergHand"/>
              <a:cs typeface="AhnbergHand"/>
            </a:endParaRPr>
          </a:p>
        </p:txBody>
      </p:sp>
      <p:sp>
        <p:nvSpPr>
          <p:cNvPr id="6" name="Freeform 5"/>
          <p:cNvSpPr/>
          <p:nvPr/>
        </p:nvSpPr>
        <p:spPr>
          <a:xfrm>
            <a:off x="4089029" y="4762194"/>
            <a:ext cx="553227" cy="326069"/>
          </a:xfrm>
          <a:custGeom>
            <a:avLst/>
            <a:gdLst>
              <a:gd name="connsiteX0" fmla="*/ 553227 w 553227"/>
              <a:gd name="connsiteY0" fmla="*/ 85814 h 326069"/>
              <a:gd name="connsiteX1" fmla="*/ 21212 w 553227"/>
              <a:gd name="connsiteY1" fmla="*/ 197361 h 326069"/>
              <a:gd name="connsiteX2" fmla="*/ 98440 w 553227"/>
              <a:gd name="connsiteY2" fmla="*/ 8 h 326069"/>
              <a:gd name="connsiteX3" fmla="*/ 29793 w 553227"/>
              <a:gd name="connsiteY3" fmla="*/ 205941 h 326069"/>
              <a:gd name="connsiteX4" fmla="*/ 227154 w 553227"/>
              <a:gd name="connsiteY4" fmla="*/ 326069 h 32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27" h="326069">
                <a:moveTo>
                  <a:pt x="553227" y="85814"/>
                </a:moveTo>
                <a:cubicBezTo>
                  <a:pt x="325118" y="148738"/>
                  <a:pt x="97010" y="211662"/>
                  <a:pt x="21212" y="197361"/>
                </a:cubicBezTo>
                <a:cubicBezTo>
                  <a:pt x="-54586" y="183060"/>
                  <a:pt x="97010" y="-1422"/>
                  <a:pt x="98440" y="8"/>
                </a:cubicBezTo>
                <a:cubicBezTo>
                  <a:pt x="99870" y="1438"/>
                  <a:pt x="8341" y="151598"/>
                  <a:pt x="29793" y="205941"/>
                </a:cubicBezTo>
                <a:cubicBezTo>
                  <a:pt x="51245" y="260284"/>
                  <a:pt x="227154" y="326069"/>
                  <a:pt x="227154" y="32606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24319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270"/>
            <a:ext cx="8229600" cy="1143000"/>
          </a:xfrm>
        </p:spPr>
        <p:txBody>
          <a:bodyPr/>
          <a:lstStyle/>
          <a:p>
            <a:r>
              <a:rPr lang="en-US" dirty="0" smtClean="0">
                <a:solidFill>
                  <a:srgbClr val="793F05"/>
                </a:solidFill>
                <a:latin typeface="Powderfinger Type"/>
                <a:cs typeface="Powderfinger Type"/>
              </a:rPr>
              <a:t>Server Query Load</a:t>
            </a:r>
            <a:endParaRPr lang="en-US" dirty="0">
              <a:solidFill>
                <a:srgbClr val="793F05"/>
              </a:solidFill>
              <a:latin typeface="Powderfinger Type"/>
              <a:cs typeface="Powderfinger Type"/>
            </a:endParaRPr>
          </a:p>
        </p:txBody>
      </p:sp>
      <p:pic>
        <p:nvPicPr>
          <p:cNvPr id="5" name="Content Placeholder 4"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89" b="-689"/>
          <a:stretch/>
        </p:blipFill>
        <p:spPr>
          <a:xfrm>
            <a:off x="457200" y="968964"/>
            <a:ext cx="8229600" cy="5823184"/>
          </a:xfrm>
        </p:spPr>
      </p:pic>
    </p:spTree>
    <p:extLst>
      <p:ext uri="{BB962C8B-B14F-4D97-AF65-F5344CB8AC3E}">
        <p14:creationId xmlns:p14="http://schemas.microsoft.com/office/powerpoint/2010/main" val="3008354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Server Query Load</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600200"/>
            <a:ext cx="8229600" cy="3488063"/>
          </a:xfrm>
        </p:spPr>
        <p:txBody>
          <a:bodyPr/>
          <a:lstStyle/>
          <a:p>
            <a:r>
              <a:rPr lang="en-US" dirty="0" smtClean="0"/>
              <a:t>20% of clients use validating resolvers, so the signed domain query load should be 1.4x that of the unsigned domain</a:t>
            </a:r>
          </a:p>
          <a:p>
            <a:r>
              <a:rPr lang="en-US" dirty="0" smtClean="0"/>
              <a:t>But we are observing an increase in the query load of 1.6x the unsigned domain. </a:t>
            </a:r>
          </a:p>
          <a:p>
            <a:r>
              <a:rPr lang="en-US" dirty="0" smtClean="0"/>
              <a:t>Why?</a:t>
            </a:r>
          </a:p>
        </p:txBody>
      </p:sp>
    </p:spTree>
    <p:extLst>
      <p:ext uri="{BB962C8B-B14F-4D97-AF65-F5344CB8AC3E}">
        <p14:creationId xmlns:p14="http://schemas.microsoft.com/office/powerpoint/2010/main" val="2868495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
            <a:ext cx="8229600" cy="1143000"/>
          </a:xfrm>
        </p:spPr>
        <p:txBody>
          <a:bodyPr>
            <a:normAutofit/>
          </a:bodyPr>
          <a:lstStyle/>
          <a:p>
            <a:r>
              <a:rPr lang="en-US" dirty="0" smtClean="0">
                <a:solidFill>
                  <a:srgbClr val="793F05"/>
                </a:solidFill>
                <a:latin typeface="Powderfinger Type"/>
                <a:cs typeface="Powderfinger Type"/>
              </a:rPr>
              <a:t>Repeat queries are rising</a:t>
            </a:r>
            <a:endParaRPr lang="en-US" dirty="0">
              <a:solidFill>
                <a:srgbClr val="793F05"/>
              </a:solidFill>
              <a:latin typeface="Powderfinger Type"/>
              <a:cs typeface="Powderfinger Type"/>
            </a:endParaRPr>
          </a:p>
        </p:txBody>
      </p:sp>
      <p:pic>
        <p:nvPicPr>
          <p:cNvPr id="4" name="Content Placeholder 3"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821" b="-603"/>
          <a:stretch/>
        </p:blipFill>
        <p:spPr>
          <a:xfrm>
            <a:off x="457200" y="926699"/>
            <a:ext cx="8229600" cy="5860511"/>
          </a:xfrm>
        </p:spPr>
      </p:pic>
      <p:sp>
        <p:nvSpPr>
          <p:cNvPr id="6" name="Freeform 5"/>
          <p:cNvSpPr/>
          <p:nvPr/>
        </p:nvSpPr>
        <p:spPr>
          <a:xfrm>
            <a:off x="1638948" y="4298853"/>
            <a:ext cx="6796057" cy="308899"/>
          </a:xfrm>
          <a:custGeom>
            <a:avLst/>
            <a:gdLst>
              <a:gd name="connsiteX0" fmla="*/ 0 w 6796057"/>
              <a:gd name="connsiteY0" fmla="*/ 308899 h 308899"/>
              <a:gd name="connsiteX1" fmla="*/ 6796057 w 6796057"/>
              <a:gd name="connsiteY1" fmla="*/ 0 h 308899"/>
            </a:gdLst>
            <a:ahLst/>
            <a:cxnLst>
              <a:cxn ang="0">
                <a:pos x="connsiteX0" y="connsiteY0"/>
              </a:cxn>
              <a:cxn ang="0">
                <a:pos x="connsiteX1" y="connsiteY1"/>
              </a:cxn>
            </a:cxnLst>
            <a:rect l="l" t="t" r="r" b="b"/>
            <a:pathLst>
              <a:path w="6796057" h="308899">
                <a:moveTo>
                  <a:pt x="0" y="308899"/>
                </a:moveTo>
                <a:lnTo>
                  <a:pt x="6796057"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V="1">
            <a:off x="1638948" y="3226737"/>
            <a:ext cx="6796057" cy="837259"/>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493073" y="2239522"/>
            <a:ext cx="2631174" cy="369332"/>
          </a:xfrm>
          <a:prstGeom prst="rect">
            <a:avLst/>
          </a:prstGeom>
          <a:solidFill>
            <a:schemeClr val="bg1"/>
          </a:solidFill>
        </p:spPr>
        <p:txBody>
          <a:bodyPr wrap="none" rtlCol="0">
            <a:spAutoFit/>
          </a:bodyPr>
          <a:lstStyle/>
          <a:p>
            <a:r>
              <a:rPr lang="en-US" dirty="0" smtClean="0"/>
              <a:t>Queries per domain name</a:t>
            </a:r>
            <a:endParaRPr lang="en-US" dirty="0"/>
          </a:p>
        </p:txBody>
      </p:sp>
    </p:spTree>
    <p:extLst>
      <p:ext uri="{BB962C8B-B14F-4D97-AF65-F5344CB8AC3E}">
        <p14:creationId xmlns:p14="http://schemas.microsoft.com/office/powerpoint/2010/main" val="2426044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Query duplication</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We are seeing a noticeable level of query duplication from </a:t>
            </a:r>
            <a:r>
              <a:rPr lang="en-US" dirty="0" err="1" smtClean="0"/>
              <a:t>anycast</a:t>
            </a:r>
            <a:r>
              <a:rPr lang="en-US" dirty="0" smtClean="0"/>
              <a:t> DNS server farms</a:t>
            </a:r>
          </a:p>
          <a:p>
            <a:pPr marL="0" indent="0">
              <a:buNone/>
            </a:pPr>
            <a:r>
              <a:rPr lang="en-US" dirty="0" smtClean="0"/>
              <a:t>The same query is being received from multiple slave resolvers within a short period of time</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This is rising over time</a:t>
            </a:r>
            <a:endParaRPr lang="en-US" dirty="0"/>
          </a:p>
        </p:txBody>
      </p:sp>
      <p:sp>
        <p:nvSpPr>
          <p:cNvPr id="4" name="TextBox 3"/>
          <p:cNvSpPr txBox="1"/>
          <p:nvPr/>
        </p:nvSpPr>
        <p:spPr>
          <a:xfrm>
            <a:off x="1381523" y="3573016"/>
            <a:ext cx="6135013" cy="1277273"/>
          </a:xfrm>
          <a:prstGeom prst="rect">
            <a:avLst/>
          </a:prstGeom>
          <a:noFill/>
        </p:spPr>
        <p:txBody>
          <a:bodyPr wrap="none" rtlCol="0">
            <a:spAutoFit/>
          </a:bodyPr>
          <a:lstStyle/>
          <a:p>
            <a:r>
              <a:rPr lang="de-DE" sz="1100" dirty="0" smtClean="0">
                <a:latin typeface="Menlo Regular"/>
                <a:cs typeface="Menlo Regular"/>
              </a:rPr>
              <a:t>Domain              Time         Query </a:t>
            </a:r>
            <a:r>
              <a:rPr lang="de-DE" sz="1100" dirty="0" err="1" smtClean="0">
                <a:latin typeface="Menlo Regular"/>
                <a:cs typeface="Menlo Regular"/>
              </a:rPr>
              <a:t>source</a:t>
            </a:r>
            <a:r>
              <a:rPr lang="de-DE" sz="1100" dirty="0" smtClean="0">
                <a:latin typeface="Menlo Regular"/>
                <a:cs typeface="Menlo Regular"/>
              </a:rPr>
              <a:t>               Query</a:t>
            </a:r>
          </a:p>
          <a:p>
            <a:endParaRPr lang="de-DE" sz="1100" dirty="0">
              <a:latin typeface="Menlo Regular"/>
              <a:cs typeface="Menlo Regular"/>
            </a:endParaRPr>
          </a:p>
          <a:p>
            <a:r>
              <a:rPr lang="de-DE" sz="1100" dirty="0" smtClean="0">
                <a:latin typeface="Menlo Regular"/>
                <a:cs typeface="Menlo Regular"/>
              </a:rPr>
              <a:t>0a62f.z.example.com </a:t>
            </a:r>
            <a:r>
              <a:rPr lang="de-DE" sz="1100" dirty="0">
                <a:latin typeface="Menlo Regular"/>
                <a:cs typeface="Menlo Regular"/>
              </a:rPr>
              <a:t>02:05:31.998 </a:t>
            </a:r>
            <a:r>
              <a:rPr lang="de-DE" sz="1100" dirty="0" smtClean="0">
                <a:latin typeface="Menlo Regular"/>
                <a:cs typeface="Menlo Regular"/>
              </a:rPr>
              <a:t>74.125.41.81  </a:t>
            </a:r>
            <a:r>
              <a:rPr lang="de-DE" sz="1100" dirty="0" err="1" smtClean="0">
                <a:latin typeface="Menlo Regular"/>
                <a:cs typeface="Menlo Regular"/>
              </a:rPr>
              <a:t>port</a:t>
            </a:r>
            <a:r>
              <a:rPr lang="de-DE" sz="1100" dirty="0" smtClean="0">
                <a:latin typeface="Menlo Regular"/>
                <a:cs typeface="Menlo Regular"/>
              </a:rPr>
              <a:t>: 52065  </a:t>
            </a:r>
            <a:r>
              <a:rPr lang="de-DE" sz="1100" dirty="0" err="1" smtClean="0">
                <a:latin typeface="Menlo Regular"/>
                <a:cs typeface="Menlo Regular"/>
              </a:rPr>
              <a:t>q</a:t>
            </a:r>
            <a:r>
              <a:rPr lang="de-DE" sz="1100" dirty="0" smtClean="0">
                <a:latin typeface="Menlo Regular"/>
                <a:cs typeface="Menlo Regular"/>
              </a:rPr>
              <a:t>: DNSKEY?</a:t>
            </a:r>
            <a:endParaRPr lang="de-DE" sz="1100" dirty="0">
              <a:latin typeface="Menlo Regular"/>
              <a:cs typeface="Menlo Regular"/>
            </a:endParaRPr>
          </a:p>
          <a:p>
            <a:r>
              <a:rPr lang="de-DE" sz="1100" dirty="0" smtClean="0">
                <a:latin typeface="Menlo Regular"/>
                <a:cs typeface="Menlo Regular"/>
              </a:rPr>
              <a:t>0a62f.z.example.com </a:t>
            </a:r>
            <a:r>
              <a:rPr lang="de-DE" sz="1100" dirty="0">
                <a:latin typeface="Menlo Regular"/>
                <a:cs typeface="Menlo Regular"/>
              </a:rPr>
              <a:t>02:05:32.000 </a:t>
            </a:r>
            <a:r>
              <a:rPr lang="de-DE" sz="1100" dirty="0" smtClean="0">
                <a:latin typeface="Menlo Regular"/>
                <a:cs typeface="Menlo Regular"/>
              </a:rPr>
              <a:t>74.125.41.19</a:t>
            </a:r>
            <a:r>
              <a:rPr lang="de-DE" sz="1100" dirty="0">
                <a:latin typeface="Menlo Regular"/>
                <a:cs typeface="Menlo Regular"/>
              </a:rPr>
              <a:t> </a:t>
            </a:r>
            <a:r>
              <a:rPr lang="de-DE" sz="1100" dirty="0" smtClean="0">
                <a:latin typeface="Menlo Regular"/>
                <a:cs typeface="Menlo Regular"/>
              </a:rPr>
              <a:t> </a:t>
            </a:r>
            <a:r>
              <a:rPr lang="de-DE" sz="1100" dirty="0" err="1" smtClean="0">
                <a:latin typeface="Menlo Regular"/>
                <a:cs typeface="Menlo Regular"/>
              </a:rPr>
              <a:t>port</a:t>
            </a:r>
            <a:r>
              <a:rPr lang="de-DE" sz="1100" dirty="0">
                <a:latin typeface="Menlo Regular"/>
                <a:cs typeface="Menlo Regular"/>
              </a:rPr>
              <a:t>: </a:t>
            </a:r>
            <a:r>
              <a:rPr lang="de-DE" sz="1100" dirty="0" smtClean="0">
                <a:latin typeface="Menlo Regular"/>
                <a:cs typeface="Menlo Regular"/>
              </a:rPr>
              <a:t>53887</a:t>
            </a:r>
            <a:r>
              <a:rPr lang="de-DE" sz="1100" dirty="0">
                <a:latin typeface="Menlo Regular"/>
                <a:cs typeface="Menlo Regular"/>
              </a:rPr>
              <a:t> </a:t>
            </a:r>
            <a:r>
              <a:rPr lang="de-DE" sz="1100" dirty="0" smtClean="0">
                <a:latin typeface="Menlo Regular"/>
                <a:cs typeface="Menlo Regular"/>
              </a:rPr>
              <a:t> </a:t>
            </a:r>
            <a:r>
              <a:rPr lang="de-DE" sz="1100" dirty="0" err="1" smtClean="0">
                <a:latin typeface="Menlo Regular"/>
                <a:cs typeface="Menlo Regular"/>
              </a:rPr>
              <a:t>q</a:t>
            </a:r>
            <a:r>
              <a:rPr lang="de-DE" sz="1100" dirty="0">
                <a:latin typeface="Menlo Regular"/>
                <a:cs typeface="Menlo Regular"/>
              </a:rPr>
              <a:t>: </a:t>
            </a:r>
            <a:r>
              <a:rPr lang="de-DE" sz="1100" dirty="0" smtClean="0">
                <a:latin typeface="Menlo Regular"/>
                <a:cs typeface="Menlo Regular"/>
              </a:rPr>
              <a:t>DNSKEY?</a:t>
            </a:r>
            <a:endParaRPr lang="de-DE" sz="1100" dirty="0">
              <a:latin typeface="Menlo Regular"/>
              <a:cs typeface="Menlo Regular"/>
            </a:endParaRPr>
          </a:p>
          <a:p>
            <a:r>
              <a:rPr lang="de-DE" sz="1100" dirty="0" smtClean="0">
                <a:latin typeface="Menlo Regular"/>
                <a:cs typeface="Menlo Regular"/>
              </a:rPr>
              <a:t>0a62f.z.example.com </a:t>
            </a:r>
            <a:r>
              <a:rPr lang="de-DE" sz="1100" dirty="0">
                <a:latin typeface="Menlo Regular"/>
                <a:cs typeface="Menlo Regular"/>
              </a:rPr>
              <a:t>02:05:32.005 </a:t>
            </a:r>
            <a:r>
              <a:rPr lang="de-DE" sz="1100" dirty="0" smtClean="0">
                <a:latin typeface="Menlo Regular"/>
                <a:cs typeface="Menlo Regular"/>
              </a:rPr>
              <a:t>74.125.41.146</a:t>
            </a:r>
            <a:r>
              <a:rPr lang="de-DE" sz="1100" dirty="0">
                <a:latin typeface="Menlo Regular"/>
                <a:cs typeface="Menlo Regular"/>
              </a:rPr>
              <a:t> </a:t>
            </a:r>
            <a:r>
              <a:rPr lang="de-DE" sz="1100" dirty="0" err="1">
                <a:latin typeface="Menlo Regular"/>
                <a:cs typeface="Menlo Regular"/>
              </a:rPr>
              <a:t>port</a:t>
            </a:r>
            <a:r>
              <a:rPr lang="de-DE" sz="1100" dirty="0">
                <a:latin typeface="Menlo Regular"/>
                <a:cs typeface="Menlo Regular"/>
              </a:rPr>
              <a:t>: </a:t>
            </a:r>
            <a:r>
              <a:rPr lang="de-DE" sz="1100" dirty="0" smtClean="0">
                <a:latin typeface="Menlo Regular"/>
                <a:cs typeface="Menlo Regular"/>
              </a:rPr>
              <a:t>52189</a:t>
            </a:r>
            <a:r>
              <a:rPr lang="de-DE" sz="1100" dirty="0">
                <a:latin typeface="Menlo Regular"/>
                <a:cs typeface="Menlo Regular"/>
              </a:rPr>
              <a:t> </a:t>
            </a:r>
            <a:r>
              <a:rPr lang="de-DE" sz="1100" dirty="0" smtClean="0">
                <a:latin typeface="Menlo Regular"/>
                <a:cs typeface="Menlo Regular"/>
              </a:rPr>
              <a:t> </a:t>
            </a:r>
            <a:r>
              <a:rPr lang="de-DE" sz="1100" dirty="0" err="1" smtClean="0">
                <a:latin typeface="Menlo Regular"/>
                <a:cs typeface="Menlo Regular"/>
              </a:rPr>
              <a:t>q</a:t>
            </a:r>
            <a:r>
              <a:rPr lang="de-DE" sz="1100" dirty="0">
                <a:latin typeface="Menlo Regular"/>
                <a:cs typeface="Menlo Regular"/>
              </a:rPr>
              <a:t>: </a:t>
            </a:r>
            <a:r>
              <a:rPr lang="de-DE" sz="1100" dirty="0" smtClean="0">
                <a:latin typeface="Menlo Regular"/>
                <a:cs typeface="Menlo Regular"/>
              </a:rPr>
              <a:t>DNSKEY?</a:t>
            </a:r>
            <a:endParaRPr lang="de-DE" sz="1100" dirty="0">
              <a:latin typeface="Menlo Regular"/>
              <a:cs typeface="Menlo Regular"/>
            </a:endParaRPr>
          </a:p>
          <a:p>
            <a:r>
              <a:rPr lang="de-DE" sz="1100" dirty="0" smtClean="0">
                <a:latin typeface="Menlo Regular"/>
                <a:cs typeface="Menlo Regular"/>
              </a:rPr>
              <a:t>0a62f.z.example.com </a:t>
            </a:r>
            <a:r>
              <a:rPr lang="de-DE" sz="1100" dirty="0">
                <a:latin typeface="Menlo Regular"/>
                <a:cs typeface="Menlo Regular"/>
              </a:rPr>
              <a:t>02:05:32.008 </a:t>
            </a:r>
            <a:r>
              <a:rPr lang="de-DE" sz="1100" dirty="0" smtClean="0">
                <a:latin typeface="Menlo Regular"/>
                <a:cs typeface="Menlo Regular"/>
              </a:rPr>
              <a:t>74.125.16.213</a:t>
            </a:r>
            <a:r>
              <a:rPr lang="de-DE" sz="1100" dirty="0">
                <a:latin typeface="Menlo Regular"/>
                <a:cs typeface="Menlo Regular"/>
              </a:rPr>
              <a:t> </a:t>
            </a:r>
            <a:r>
              <a:rPr lang="de-DE" sz="1100" dirty="0" err="1">
                <a:latin typeface="Menlo Regular"/>
                <a:cs typeface="Menlo Regular"/>
              </a:rPr>
              <a:t>port</a:t>
            </a:r>
            <a:r>
              <a:rPr lang="de-DE" sz="1100" dirty="0">
                <a:latin typeface="Menlo Regular"/>
                <a:cs typeface="Menlo Regular"/>
              </a:rPr>
              <a:t>: </a:t>
            </a:r>
            <a:r>
              <a:rPr lang="de-DE" sz="1100" dirty="0" smtClean="0">
                <a:latin typeface="Menlo Regular"/>
                <a:cs typeface="Menlo Regular"/>
              </a:rPr>
              <a:t>42079</a:t>
            </a:r>
            <a:r>
              <a:rPr lang="de-DE" sz="1100" dirty="0">
                <a:latin typeface="Menlo Regular"/>
                <a:cs typeface="Menlo Regular"/>
              </a:rPr>
              <a:t> </a:t>
            </a:r>
            <a:r>
              <a:rPr lang="de-DE" sz="1100" dirty="0" smtClean="0">
                <a:latin typeface="Menlo Regular"/>
                <a:cs typeface="Menlo Regular"/>
              </a:rPr>
              <a:t> </a:t>
            </a:r>
            <a:r>
              <a:rPr lang="de-DE" sz="1100" dirty="0" err="1" smtClean="0">
                <a:latin typeface="Menlo Regular"/>
                <a:cs typeface="Menlo Regular"/>
              </a:rPr>
              <a:t>q</a:t>
            </a:r>
            <a:r>
              <a:rPr lang="de-DE" sz="1100" dirty="0">
                <a:latin typeface="Menlo Regular"/>
                <a:cs typeface="Menlo Regular"/>
              </a:rPr>
              <a:t>: </a:t>
            </a:r>
            <a:r>
              <a:rPr lang="de-DE" sz="1100" dirty="0" smtClean="0">
                <a:latin typeface="Menlo Regular"/>
                <a:cs typeface="Menlo Regular"/>
              </a:rPr>
              <a:t>DNSKEY?</a:t>
            </a:r>
            <a:endParaRPr lang="de-DE" sz="1100" dirty="0">
              <a:latin typeface="Menlo Regular"/>
              <a:cs typeface="Menlo Regular"/>
            </a:endParaRPr>
          </a:p>
          <a:p>
            <a:endParaRPr lang="en-US" sz="1100" dirty="0">
              <a:latin typeface="Menlo Regular"/>
              <a:cs typeface="Menlo Regular"/>
            </a:endParaRPr>
          </a:p>
        </p:txBody>
      </p:sp>
    </p:spTree>
    <p:extLst>
      <p:ext uri="{BB962C8B-B14F-4D97-AF65-F5344CB8AC3E}">
        <p14:creationId xmlns:p14="http://schemas.microsoft.com/office/powerpoint/2010/main" val="18665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Setting Expectations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394256"/>
            <a:ext cx="8229600" cy="5084059"/>
          </a:xfrm>
        </p:spPr>
        <p:txBody>
          <a:bodyPr>
            <a:noAutofit/>
          </a:bodyPr>
          <a:lstStyle/>
          <a:p>
            <a:pPr marL="0" indent="0">
              <a:buNone/>
            </a:pPr>
            <a:r>
              <a:rPr lang="en-US" sz="2400" dirty="0" smtClean="0"/>
              <a:t>For a validly signed zone an authoritative server may anticipate about </a:t>
            </a:r>
            <a:r>
              <a:rPr lang="en-US" sz="2400" b="1" dirty="0"/>
              <a:t>4</a:t>
            </a:r>
            <a:r>
              <a:rPr lang="en-US" sz="2400" b="1" dirty="0" smtClean="0"/>
              <a:t>x the query load</a:t>
            </a:r>
            <a:r>
              <a:rPr lang="en-US" sz="2400" dirty="0" smtClean="0"/>
              <a:t> and </a:t>
            </a:r>
            <a:r>
              <a:rPr lang="en-US" sz="2400" b="1" dirty="0" smtClean="0"/>
              <a:t>15x the traffic load</a:t>
            </a:r>
            <a:r>
              <a:rPr lang="en-US" sz="2400" dirty="0" smtClean="0"/>
              <a:t> as compared to serving an equivalent unsigned zone, if everyone performed DNSSEC validation *</a:t>
            </a:r>
            <a:endParaRPr lang="en-US" sz="2400" dirty="0"/>
          </a:p>
          <a:p>
            <a:pPr marL="914400" lvl="2" indent="0">
              <a:buNone/>
            </a:pPr>
            <a:r>
              <a:rPr lang="en-US" sz="1600" dirty="0" smtClean="0"/>
              <a:t>(* if you served the parent zone as well)</a:t>
            </a:r>
          </a:p>
        </p:txBody>
      </p:sp>
    </p:spTree>
    <p:extLst>
      <p:ext uri="{BB962C8B-B14F-4D97-AF65-F5344CB8AC3E}">
        <p14:creationId xmlns:p14="http://schemas.microsoft.com/office/powerpoint/2010/main" val="1229972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Worst Case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39</a:t>
            </a:fld>
            <a:endParaRPr lang="en-AU" kern="0" dirty="0"/>
          </a:p>
        </p:txBody>
      </p:sp>
    </p:spTree>
    <p:extLst>
      <p:ext uri="{BB962C8B-B14F-4D97-AF65-F5344CB8AC3E}">
        <p14:creationId xmlns:p14="http://schemas.microsoft.com/office/powerpoint/2010/main" val="20207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DNSSEC-Outcomes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AS a result of the test, a client can be classified as:</a:t>
            </a:r>
          </a:p>
          <a:p>
            <a:pPr marL="0" indent="0">
              <a:buNone/>
            </a:pPr>
            <a:endParaRPr lang="en-US" dirty="0"/>
          </a:p>
          <a:p>
            <a:pPr marL="0" indent="0">
              <a:buNone/>
            </a:pPr>
            <a:r>
              <a:rPr lang="en-US" dirty="0" smtClean="0"/>
              <a:t>“</a:t>
            </a:r>
            <a:r>
              <a:rPr lang="en-US" b="1" dirty="0" smtClean="0"/>
              <a:t>No DNSSEC</a:t>
            </a:r>
            <a:r>
              <a:rPr lang="en-US" dirty="0" smtClean="0"/>
              <a:t>”</a:t>
            </a:r>
          </a:p>
          <a:p>
            <a:pPr lvl="1"/>
            <a:r>
              <a:rPr lang="en-US" dirty="0" smtClean="0"/>
              <a:t>The visible resolvers only ask for A (and AAAA) RRs for the named objects</a:t>
            </a:r>
          </a:p>
          <a:p>
            <a:pPr marL="0" indent="0">
              <a:buNone/>
            </a:pPr>
            <a:endParaRPr lang="en-US" dirty="0" smtClean="0"/>
          </a:p>
          <a:p>
            <a:pPr marL="0" indent="0">
              <a:buNone/>
            </a:pPr>
            <a:r>
              <a:rPr lang="en-US" dirty="0" smtClean="0"/>
              <a:t>“</a:t>
            </a:r>
            <a:r>
              <a:rPr lang="en-US" b="1" dirty="0" smtClean="0"/>
              <a:t>Validating DNSSEC</a:t>
            </a:r>
            <a:r>
              <a:rPr lang="en-US" dirty="0" smtClean="0"/>
              <a:t>”</a:t>
            </a:r>
          </a:p>
          <a:p>
            <a:pPr lvl="1"/>
            <a:r>
              <a:rPr lang="en-US" dirty="0" smtClean="0"/>
              <a:t>The visible resolvers ask for A, DNSKEY and DS RRs for the named objects and the associated zone and key signing keys</a:t>
            </a:r>
          </a:p>
          <a:p>
            <a:pPr lvl="1"/>
            <a:r>
              <a:rPr lang="en-US" dirty="0" smtClean="0"/>
              <a:t>The clients fetch a validly signed object and do not fetch a badly-signed object</a:t>
            </a:r>
          </a:p>
          <a:p>
            <a:pPr marL="0" indent="0">
              <a:buNone/>
            </a:pPr>
            <a:endParaRPr lang="en-US" dirty="0" smtClean="0"/>
          </a:p>
          <a:p>
            <a:pPr marL="0" indent="0">
              <a:buNone/>
            </a:pPr>
            <a:r>
              <a:rPr lang="en-US" dirty="0" smtClean="0"/>
              <a:t>“</a:t>
            </a:r>
            <a:r>
              <a:rPr lang="en-US" b="1" dirty="0" smtClean="0"/>
              <a:t>Mixed DNSSEC</a:t>
            </a:r>
            <a:r>
              <a:rPr lang="en-US" dirty="0" smtClean="0"/>
              <a:t>”</a:t>
            </a:r>
          </a:p>
          <a:p>
            <a:pPr lvl="1"/>
            <a:r>
              <a:rPr lang="en-US" dirty="0" smtClean="0"/>
              <a:t>The clients appear to be using a mix of DNSSEC-validating and non-validating resolvers, as they fetch both the validly signed object and the badly-signed object”</a:t>
            </a:r>
          </a:p>
          <a:p>
            <a:pPr marL="533400" lvl="2" indent="0">
              <a:buNone/>
            </a:pPr>
            <a:r>
              <a:rPr lang="en-US" sz="1200" dirty="0"/>
              <a:t>	</a:t>
            </a:r>
            <a:r>
              <a:rPr lang="en-US" sz="1200" dirty="0" smtClean="0"/>
              <a:t>(these clients appear to interpret SERVFAIL literally!)</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a:t>
            </a:fld>
            <a:endParaRPr lang="en-AU" kern="0" dirty="0"/>
          </a:p>
        </p:txBody>
      </p:sp>
    </p:spTree>
    <p:extLst>
      <p:ext uri="{BB962C8B-B14F-4D97-AF65-F5344CB8AC3E}">
        <p14:creationId xmlns:p14="http://schemas.microsoft.com/office/powerpoint/2010/main" val="4279156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The Worst Case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394256"/>
            <a:ext cx="8229600" cy="5084059"/>
          </a:xfrm>
        </p:spPr>
        <p:txBody>
          <a:bodyPr>
            <a:noAutofit/>
          </a:bodyPr>
          <a:lstStyle/>
          <a:p>
            <a:pPr marL="0" indent="0">
              <a:buNone/>
            </a:pPr>
            <a:r>
              <a:rPr lang="en-US" sz="2400" dirty="0" smtClean="0"/>
              <a:t>But things get worse when the DNSSEC signatures are invalid:</a:t>
            </a:r>
          </a:p>
          <a:p>
            <a:pPr lvl="1"/>
            <a:r>
              <a:rPr lang="en-US" sz="2000" dirty="0" smtClean="0"/>
              <a:t>The response from a DNSSEC-validating recursive resolver upon DNSSEC validation failure is SERVFAIL,  which prompts clients of this resolver to re-query using an alternative resolver</a:t>
            </a:r>
          </a:p>
          <a:p>
            <a:pPr lvl="1"/>
            <a:r>
              <a:rPr lang="en-US" sz="2000" dirty="0" smtClean="0"/>
              <a:t>The recursive resolver may re-query the name using alternative servers, on the assumption that the validation failure is due to a secondary server falling out of sync with the current zone data</a:t>
            </a:r>
          </a:p>
          <a:p>
            <a:pPr lvl="1"/>
            <a:endParaRPr lang="en-US" sz="2000" dirty="0"/>
          </a:p>
          <a:p>
            <a:pPr lvl="1"/>
            <a:endParaRPr lang="en-US" sz="2000" dirty="0" smtClean="0"/>
          </a:p>
          <a:p>
            <a:pPr marL="0" indent="0">
              <a:buNone/>
            </a:pPr>
            <a:r>
              <a:rPr lang="en-US" sz="2400" dirty="0" smtClean="0"/>
              <a:t>How much worse does it get?</a:t>
            </a:r>
          </a:p>
        </p:txBody>
      </p:sp>
    </p:spTree>
    <p:extLst>
      <p:ext uri="{BB962C8B-B14F-4D97-AF65-F5344CB8AC3E}">
        <p14:creationId xmlns:p14="http://schemas.microsoft.com/office/powerpoint/2010/main" val="1885761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647" y="111599"/>
            <a:ext cx="9075353" cy="1143000"/>
          </a:xfrm>
        </p:spPr>
        <p:txBody>
          <a:bodyPr>
            <a:noAutofit/>
          </a:bodyPr>
          <a:lstStyle/>
          <a:p>
            <a:r>
              <a:rPr lang="en-US" sz="3600" dirty="0">
                <a:solidFill>
                  <a:srgbClr val="793F05"/>
                </a:solidFill>
                <a:cs typeface="Powderfinger Type"/>
              </a:rPr>
              <a:t>DNS Resolution Time Difference</a:t>
            </a:r>
            <a:br>
              <a:rPr lang="en-US" sz="3600" dirty="0">
                <a:solidFill>
                  <a:srgbClr val="793F05"/>
                </a:solidFill>
                <a:cs typeface="Powderfinger Type"/>
              </a:rPr>
            </a:br>
            <a:endParaRPr lang="en-US" sz="3600" dirty="0">
              <a:solidFill>
                <a:srgbClr val="793F05"/>
              </a:solidFill>
            </a:endParaRPr>
          </a:p>
        </p:txBody>
      </p:sp>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18" b="-139"/>
          <a:stretch/>
        </p:blipFill>
        <p:spPr>
          <a:xfrm>
            <a:off x="457200" y="986692"/>
            <a:ext cx="8229600" cy="5773616"/>
          </a:xfrm>
        </p:spPr>
      </p:pic>
      <p:sp>
        <p:nvSpPr>
          <p:cNvPr id="5" name="TextBox 4"/>
          <p:cNvSpPr txBox="1"/>
          <p:nvPr/>
        </p:nvSpPr>
        <p:spPr>
          <a:xfrm>
            <a:off x="4938116" y="3013895"/>
            <a:ext cx="3443882" cy="1754327"/>
          </a:xfrm>
          <a:prstGeom prst="rect">
            <a:avLst/>
          </a:prstGeom>
          <a:solidFill>
            <a:srgbClr val="FFFFFF"/>
          </a:solidFill>
          <a:ln w="3175" cmpd="sng">
            <a:solidFill>
              <a:schemeClr val="tx2">
                <a:lumMod val="20000"/>
                <a:lumOff val="80000"/>
              </a:schemeClr>
            </a:solidFill>
          </a:ln>
          <a:effectLst/>
        </p:spPr>
        <p:txBody>
          <a:bodyPr wrap="square" rtlCol="0">
            <a:spAutoFit/>
          </a:bodyPr>
          <a:lstStyle/>
          <a:p>
            <a:r>
              <a:rPr lang="en-US" dirty="0" smtClean="0"/>
              <a:t>In this case we look at clients who use a mixed set of resolvers, and fail over from a validating resolver to a non-validating resolver, and measure the time from first DNS query to Web fetch</a:t>
            </a:r>
            <a:endParaRPr lang="en-US" dirty="0"/>
          </a:p>
        </p:txBody>
      </p:sp>
    </p:spTree>
    <p:extLst>
      <p:ext uri="{BB962C8B-B14F-4D97-AF65-F5344CB8AC3E}">
        <p14:creationId xmlns:p14="http://schemas.microsoft.com/office/powerpoint/2010/main" val="3250536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227" y="274638"/>
            <a:ext cx="8924115" cy="1143000"/>
          </a:xfrm>
        </p:spPr>
        <p:txBody>
          <a:bodyPr>
            <a:noAutofit/>
          </a:bodyPr>
          <a:lstStyle/>
          <a:p>
            <a:r>
              <a:rPr lang="en-US" sz="3600" dirty="0" smtClean="0">
                <a:solidFill>
                  <a:srgbClr val="793F05"/>
                </a:solidFill>
                <a:latin typeface="Powderfinger Type"/>
                <a:cs typeface="Powderfinger Type"/>
              </a:rPr>
              <a:t>DNS Resolution Time Difference</a:t>
            </a:r>
            <a:br>
              <a:rPr lang="en-US" sz="3600" dirty="0" smtClean="0">
                <a:solidFill>
                  <a:srgbClr val="793F05"/>
                </a:solidFill>
                <a:latin typeface="Powderfinger Type"/>
                <a:cs typeface="Powderfinger Type"/>
              </a:rPr>
            </a:br>
            <a:endParaRPr lang="en-US" sz="3600" dirty="0">
              <a:solidFill>
                <a:srgbClr val="793F05"/>
              </a:solidFill>
              <a:latin typeface="Powderfinger Type"/>
              <a:cs typeface="Powderfinger Type"/>
            </a:endParaRPr>
          </a:p>
        </p:txBody>
      </p:sp>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58" b="-476"/>
          <a:stretch/>
        </p:blipFill>
        <p:spPr>
          <a:xfrm>
            <a:off x="457200" y="947616"/>
            <a:ext cx="8229600" cy="5832230"/>
          </a:xfrm>
        </p:spPr>
      </p:pic>
      <p:sp>
        <p:nvSpPr>
          <p:cNvPr id="3" name="TextBox 2"/>
          <p:cNvSpPr txBox="1"/>
          <p:nvPr/>
        </p:nvSpPr>
        <p:spPr>
          <a:xfrm>
            <a:off x="4938116" y="3863414"/>
            <a:ext cx="3443882" cy="1754327"/>
          </a:xfrm>
          <a:prstGeom prst="rect">
            <a:avLst/>
          </a:prstGeom>
          <a:solidFill>
            <a:srgbClr val="FFFFFF"/>
          </a:solidFill>
          <a:ln w="3175" cmpd="sng">
            <a:solidFill>
              <a:schemeClr val="tx2">
                <a:lumMod val="20000"/>
                <a:lumOff val="80000"/>
              </a:schemeClr>
            </a:solidFill>
          </a:ln>
          <a:effectLst/>
        </p:spPr>
        <p:txBody>
          <a:bodyPr wrap="square" rtlCol="0">
            <a:spAutoFit/>
          </a:bodyPr>
          <a:lstStyle/>
          <a:p>
            <a:r>
              <a:rPr lang="en-US" dirty="0" smtClean="0"/>
              <a:t>In this case we look at clients who use a mixed set of resolvers, and fail over from a validating resolver to a non-validating resolver, and measure the time from first DNS query to Web fetch</a:t>
            </a:r>
            <a:endParaRPr lang="en-US" dirty="0"/>
          </a:p>
        </p:txBody>
      </p:sp>
      <p:cxnSp>
        <p:nvCxnSpPr>
          <p:cNvPr id="6" name="Straight Connector 5"/>
          <p:cNvCxnSpPr/>
          <p:nvPr/>
        </p:nvCxnSpPr>
        <p:spPr>
          <a:xfrm>
            <a:off x="1191172" y="2758966"/>
            <a:ext cx="7243380" cy="0"/>
          </a:xfrm>
          <a:prstGeom prst="line">
            <a:avLst/>
          </a:prstGeom>
          <a:ln w="63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3718522" y="2461172"/>
            <a:ext cx="659166" cy="656991"/>
          </a:xfrm>
          <a:custGeom>
            <a:avLst/>
            <a:gdLst>
              <a:gd name="connsiteX0" fmla="*/ 494375 w 659166"/>
              <a:gd name="connsiteY0" fmla="*/ 175173 h 656991"/>
              <a:gd name="connsiteX1" fmla="*/ 82719 w 659166"/>
              <a:gd name="connsiteY1" fmla="*/ 140138 h 656991"/>
              <a:gd name="connsiteX2" fmla="*/ 47685 w 659166"/>
              <a:gd name="connsiteY2" fmla="*/ 648138 h 656991"/>
              <a:gd name="connsiteX3" fmla="*/ 616995 w 659166"/>
              <a:gd name="connsiteY3" fmla="*/ 429173 h 656991"/>
              <a:gd name="connsiteX4" fmla="*/ 616995 w 659166"/>
              <a:gd name="connsiteY4" fmla="*/ 0 h 65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66" h="656991">
                <a:moveTo>
                  <a:pt x="494375" y="175173"/>
                </a:moveTo>
                <a:cubicBezTo>
                  <a:pt x="325771" y="118241"/>
                  <a:pt x="157167" y="61310"/>
                  <a:pt x="82719" y="140138"/>
                </a:cubicBezTo>
                <a:cubicBezTo>
                  <a:pt x="8271" y="218966"/>
                  <a:pt x="-41361" y="599966"/>
                  <a:pt x="47685" y="648138"/>
                </a:cubicBezTo>
                <a:cubicBezTo>
                  <a:pt x="136731" y="696310"/>
                  <a:pt x="522110" y="537196"/>
                  <a:pt x="616995" y="429173"/>
                </a:cubicBezTo>
                <a:cubicBezTo>
                  <a:pt x="711880" y="321150"/>
                  <a:pt x="616995" y="0"/>
                  <a:pt x="616995"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6653864" y="2496455"/>
            <a:ext cx="922343" cy="692940"/>
          </a:xfrm>
          <a:custGeom>
            <a:avLst/>
            <a:gdLst>
              <a:gd name="connsiteX0" fmla="*/ 650826 w 922343"/>
              <a:gd name="connsiteY0" fmla="*/ 446442 h 692940"/>
              <a:gd name="connsiteX1" fmla="*/ 650826 w 922343"/>
              <a:gd name="connsiteY1" fmla="*/ 34786 h 692940"/>
              <a:gd name="connsiteX2" fmla="*/ 28964 w 922343"/>
              <a:gd name="connsiteY2" fmla="*/ 96097 h 692940"/>
              <a:gd name="connsiteX3" fmla="*/ 186619 w 922343"/>
              <a:gd name="connsiteY3" fmla="*/ 682924 h 692940"/>
              <a:gd name="connsiteX4" fmla="*/ 922343 w 922343"/>
              <a:gd name="connsiteY4" fmla="*/ 481476 h 69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43" h="692940">
                <a:moveTo>
                  <a:pt x="650826" y="446442"/>
                </a:moveTo>
                <a:cubicBezTo>
                  <a:pt x="702648" y="269809"/>
                  <a:pt x="754470" y="93177"/>
                  <a:pt x="650826" y="34786"/>
                </a:cubicBezTo>
                <a:cubicBezTo>
                  <a:pt x="547182" y="-23605"/>
                  <a:pt x="106332" y="-11926"/>
                  <a:pt x="28964" y="96097"/>
                </a:cubicBezTo>
                <a:cubicBezTo>
                  <a:pt x="-48404" y="204120"/>
                  <a:pt x="37723" y="618694"/>
                  <a:pt x="186619" y="682924"/>
                </a:cubicBezTo>
                <a:cubicBezTo>
                  <a:pt x="335515" y="747154"/>
                  <a:pt x="922343" y="481476"/>
                  <a:pt x="922343" y="48147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03813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2"/>
            <a:ext cx="8229600" cy="1143000"/>
          </a:xfrm>
        </p:spPr>
        <p:txBody>
          <a:bodyPr/>
          <a:lstStyle/>
          <a:p>
            <a:r>
              <a:rPr lang="en-US" dirty="0" smtClean="0">
                <a:solidFill>
                  <a:srgbClr val="793F05"/>
                </a:solidFill>
                <a:latin typeface="Powderfinger Type"/>
                <a:cs typeface="Powderfinger Type"/>
              </a:rPr>
              <a:t>DNS Resolution Times </a:t>
            </a:r>
            <a:endParaRPr lang="en-US" dirty="0">
              <a:solidFill>
                <a:srgbClr val="793F05"/>
              </a:solidFill>
              <a:latin typeface="Powderfinger Type"/>
              <a:cs typeface="Powderfinger Type"/>
            </a:endParaRPr>
          </a:p>
        </p:txBody>
      </p:sp>
      <p:cxnSp>
        <p:nvCxnSpPr>
          <p:cNvPr id="5" name="Straight Connector 4"/>
          <p:cNvCxnSpPr/>
          <p:nvPr/>
        </p:nvCxnSpPr>
        <p:spPr>
          <a:xfrm>
            <a:off x="1185333" y="2709332"/>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pic>
        <p:nvPicPr>
          <p:cNvPr id="7" name="Content Placeholder 6"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740" b="-1829"/>
          <a:stretch/>
        </p:blipFill>
        <p:spPr>
          <a:xfrm>
            <a:off x="457200" y="931334"/>
            <a:ext cx="8229600" cy="5926666"/>
          </a:xfrm>
        </p:spPr>
      </p:pic>
      <p:cxnSp>
        <p:nvCxnSpPr>
          <p:cNvPr id="8" name="Straight Connector 7"/>
          <p:cNvCxnSpPr/>
          <p:nvPr/>
        </p:nvCxnSpPr>
        <p:spPr>
          <a:xfrm>
            <a:off x="1185333" y="2709332"/>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93630" y="3565407"/>
            <a:ext cx="3847629" cy="1015663"/>
          </a:xfrm>
          <a:prstGeom prst="rect">
            <a:avLst/>
          </a:prstGeom>
          <a:noFill/>
        </p:spPr>
        <p:txBody>
          <a:bodyPr wrap="square" rtlCol="0">
            <a:spAutoFit/>
          </a:bodyPr>
          <a:lstStyle/>
          <a:p>
            <a:r>
              <a:rPr lang="en-US" sz="2000" b="1" dirty="0" smtClean="0">
                <a:latin typeface="Max's Handwritin"/>
                <a:cs typeface="Max's Handwritin"/>
              </a:rPr>
              <a:t>25% of DNSSEC-validating clients continue DNS resolution attempts for more than 6 seconds with a badly signed DNS name</a:t>
            </a:r>
            <a:endParaRPr lang="en-US" sz="2000" b="1" dirty="0">
              <a:latin typeface="Max's Handwritin"/>
              <a:cs typeface="Max's Handwritin"/>
            </a:endParaRPr>
          </a:p>
        </p:txBody>
      </p:sp>
      <p:sp>
        <p:nvSpPr>
          <p:cNvPr id="10" name="Freeform 9"/>
          <p:cNvSpPr/>
          <p:nvPr/>
        </p:nvSpPr>
        <p:spPr>
          <a:xfrm>
            <a:off x="3310917" y="2821534"/>
            <a:ext cx="423824" cy="734466"/>
          </a:xfrm>
          <a:custGeom>
            <a:avLst/>
            <a:gdLst>
              <a:gd name="connsiteX0" fmla="*/ 423824 w 423824"/>
              <a:gd name="connsiteY0" fmla="*/ 734466 h 734466"/>
              <a:gd name="connsiteX1" fmla="*/ 188639 w 423824"/>
              <a:gd name="connsiteY1" fmla="*/ 245281 h 734466"/>
              <a:gd name="connsiteX2" fmla="*/ 151009 w 423824"/>
              <a:gd name="connsiteY2" fmla="*/ 66540 h 734466"/>
              <a:gd name="connsiteX3" fmla="*/ 490 w 423824"/>
              <a:gd name="connsiteY3" fmla="*/ 226466 h 734466"/>
              <a:gd name="connsiteX4" fmla="*/ 207453 w 423824"/>
              <a:gd name="connsiteY4" fmla="*/ 688 h 734466"/>
              <a:gd name="connsiteX5" fmla="*/ 367379 w 423824"/>
              <a:gd name="connsiteY5" fmla="*/ 151207 h 73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24" h="734466">
                <a:moveTo>
                  <a:pt x="423824" y="734466"/>
                </a:moveTo>
                <a:cubicBezTo>
                  <a:pt x="328966" y="545534"/>
                  <a:pt x="234108" y="356602"/>
                  <a:pt x="188639" y="245281"/>
                </a:cubicBezTo>
                <a:cubicBezTo>
                  <a:pt x="143170" y="133960"/>
                  <a:pt x="182367" y="69676"/>
                  <a:pt x="151009" y="66540"/>
                </a:cubicBezTo>
                <a:cubicBezTo>
                  <a:pt x="119651" y="63404"/>
                  <a:pt x="-8917" y="237441"/>
                  <a:pt x="490" y="226466"/>
                </a:cubicBezTo>
                <a:cubicBezTo>
                  <a:pt x="9897" y="215491"/>
                  <a:pt x="146305" y="13231"/>
                  <a:pt x="207453" y="688"/>
                </a:cubicBezTo>
                <a:cubicBezTo>
                  <a:pt x="268601" y="-11855"/>
                  <a:pt x="367379" y="151207"/>
                  <a:pt x="367379" y="15120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3079474" y="2492208"/>
            <a:ext cx="730526" cy="358236"/>
          </a:xfrm>
          <a:custGeom>
            <a:avLst/>
            <a:gdLst>
              <a:gd name="connsiteX0" fmla="*/ 589415 w 730526"/>
              <a:gd name="connsiteY0" fmla="*/ 226533 h 358236"/>
              <a:gd name="connsiteX1" fmla="*/ 485933 w 730526"/>
              <a:gd name="connsiteY1" fmla="*/ 755 h 358236"/>
              <a:gd name="connsiteX2" fmla="*/ 34378 w 730526"/>
              <a:gd name="connsiteY2" fmla="*/ 160681 h 358236"/>
              <a:gd name="connsiteX3" fmla="*/ 109637 w 730526"/>
              <a:gd name="connsiteY3" fmla="*/ 358236 h 358236"/>
              <a:gd name="connsiteX4" fmla="*/ 730526 w 730526"/>
              <a:gd name="connsiteY4" fmla="*/ 264162 h 358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26" h="358236">
                <a:moveTo>
                  <a:pt x="589415" y="226533"/>
                </a:moveTo>
                <a:cubicBezTo>
                  <a:pt x="583927" y="119131"/>
                  <a:pt x="578439" y="11730"/>
                  <a:pt x="485933" y="755"/>
                </a:cubicBezTo>
                <a:cubicBezTo>
                  <a:pt x="393427" y="-10220"/>
                  <a:pt x="97094" y="101101"/>
                  <a:pt x="34378" y="160681"/>
                </a:cubicBezTo>
                <a:cubicBezTo>
                  <a:pt x="-28338" y="220261"/>
                  <a:pt x="-6388" y="340989"/>
                  <a:pt x="109637" y="358236"/>
                </a:cubicBezTo>
                <a:lnTo>
                  <a:pt x="730526" y="264162"/>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83280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70"/>
            <a:ext cx="8229600" cy="1143000"/>
          </a:xfrm>
        </p:spPr>
        <p:txBody>
          <a:bodyPr/>
          <a:lstStyle/>
          <a:p>
            <a:r>
              <a:rPr lang="en-US" dirty="0" smtClean="0">
                <a:solidFill>
                  <a:srgbClr val="793F05"/>
                </a:solidFill>
                <a:latin typeface="Powderfinger Type"/>
                <a:cs typeface="Powderfinger Type"/>
              </a:rPr>
              <a:t>Relative Traffic Profile</a:t>
            </a:r>
            <a:endParaRPr lang="en-US" dirty="0">
              <a:solidFill>
                <a:srgbClr val="793F05"/>
              </a:solidFill>
              <a:latin typeface="Powderfinger Type"/>
              <a:cs typeface="Powderfinger Type"/>
            </a:endParaRPr>
          </a:p>
        </p:txBody>
      </p:sp>
      <p:pic>
        <p:nvPicPr>
          <p:cNvPr id="4" name="Content Placeholder 3"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4" b="-1829"/>
          <a:stretch/>
        </p:blipFill>
        <p:spPr>
          <a:xfrm>
            <a:off x="457200" y="978370"/>
            <a:ext cx="8229600" cy="5879630"/>
          </a:xfrm>
        </p:spPr>
      </p:pic>
    </p:spTree>
    <p:extLst>
      <p:ext uri="{BB962C8B-B14F-4D97-AF65-F5344CB8AC3E}">
        <p14:creationId xmlns:p14="http://schemas.microsoft.com/office/powerpoint/2010/main" val="123097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Traffic Profile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The traffic load for a badly signed domain name is around 10x the load for an unsigned domain</a:t>
            </a:r>
            <a:endParaRPr lang="en-US" dirty="0"/>
          </a:p>
          <a:p>
            <a:r>
              <a:rPr lang="en-US" dirty="0" smtClean="0"/>
              <a:t>If everyone  were to use validating resolvers then the load profile would rise to around 26x the load of an unsigned domain</a:t>
            </a:r>
          </a:p>
        </p:txBody>
      </p:sp>
    </p:spTree>
    <p:extLst>
      <p:ext uri="{BB962C8B-B14F-4D97-AF65-F5344CB8AC3E}">
        <p14:creationId xmlns:p14="http://schemas.microsoft.com/office/powerpoint/2010/main" val="2918227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63"/>
            <a:ext cx="8229600" cy="1143000"/>
          </a:xfrm>
        </p:spPr>
        <p:txBody>
          <a:bodyPr/>
          <a:lstStyle/>
          <a:p>
            <a:r>
              <a:rPr lang="en-US" dirty="0" smtClean="0">
                <a:solidFill>
                  <a:srgbClr val="793F05"/>
                </a:solidFill>
                <a:latin typeface="Powderfinger Type"/>
                <a:cs typeface="Powderfinger Type"/>
              </a:rPr>
              <a:t>Query Profile</a:t>
            </a:r>
            <a:endParaRPr lang="en-US" dirty="0">
              <a:solidFill>
                <a:srgbClr val="793F05"/>
              </a:solidFill>
              <a:latin typeface="Powderfinger Type"/>
              <a:cs typeface="Powderfinger Type"/>
            </a:endParaRPr>
          </a:p>
        </p:txBody>
      </p:sp>
      <p:pic>
        <p:nvPicPr>
          <p:cNvPr id="6" name="Content Placeholder 5"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228" b="-1830"/>
          <a:stretch/>
        </p:blipFill>
        <p:spPr>
          <a:xfrm>
            <a:off x="457200" y="903112"/>
            <a:ext cx="8229600" cy="5954888"/>
          </a:xfrm>
        </p:spPr>
      </p:pic>
    </p:spTree>
    <p:extLst>
      <p:ext uri="{BB962C8B-B14F-4D97-AF65-F5344CB8AC3E}">
        <p14:creationId xmlns:p14="http://schemas.microsoft.com/office/powerpoint/2010/main" val="2252383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63"/>
            <a:ext cx="8229600" cy="1143000"/>
          </a:xfrm>
        </p:spPr>
        <p:txBody>
          <a:bodyPr/>
          <a:lstStyle/>
          <a:p>
            <a:r>
              <a:rPr lang="en-US" dirty="0" smtClean="0">
                <a:solidFill>
                  <a:srgbClr val="793F05"/>
                </a:solidFill>
                <a:latin typeface="Powderfinger Type"/>
                <a:cs typeface="Powderfinger Type"/>
              </a:rPr>
              <a:t>Query Profile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r>
              <a:rPr lang="en-US" dirty="0"/>
              <a:t>The </a:t>
            </a:r>
            <a:r>
              <a:rPr lang="en-US" dirty="0" smtClean="0"/>
              <a:t>query load </a:t>
            </a:r>
            <a:r>
              <a:rPr lang="en-US" dirty="0"/>
              <a:t>for a badly signed domain name is around </a:t>
            </a:r>
            <a:r>
              <a:rPr lang="en-US" dirty="0" smtClean="0"/>
              <a:t>2.5x </a:t>
            </a:r>
            <a:r>
              <a:rPr lang="en-US" dirty="0"/>
              <a:t>the load for an unsigned domain</a:t>
            </a:r>
          </a:p>
          <a:p>
            <a:r>
              <a:rPr lang="en-US" dirty="0"/>
              <a:t>If everyone  were to use validating resolvers then the load profile would rise to around 4</a:t>
            </a:r>
            <a:r>
              <a:rPr lang="en-US" dirty="0" smtClean="0"/>
              <a:t>x </a:t>
            </a:r>
            <a:r>
              <a:rPr lang="en-US" dirty="0"/>
              <a:t>the load of an unsigned domain</a:t>
            </a:r>
          </a:p>
          <a:p>
            <a:endParaRPr lang="en-US" dirty="0"/>
          </a:p>
        </p:txBody>
      </p:sp>
    </p:spTree>
    <p:extLst>
      <p:ext uri="{BB962C8B-B14F-4D97-AF65-F5344CB8AC3E}">
        <p14:creationId xmlns:p14="http://schemas.microsoft.com/office/powerpoint/2010/main" val="322667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Badly Signed Names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spcBef>
                <a:spcPts val="0"/>
              </a:spcBef>
              <a:buNone/>
            </a:pPr>
            <a:r>
              <a:rPr lang="en-US" dirty="0" smtClean="0"/>
              <a:t>The problem with a badly signed name is the lack of caching – when a name does not validate, a validating resolver should not cache the resolution </a:t>
            </a:r>
            <a:r>
              <a:rPr lang="en-US" dirty="0" smtClean="0"/>
              <a:t>outcomes</a:t>
            </a:r>
          </a:p>
          <a:p>
            <a:pPr marL="0" indent="0">
              <a:spcBef>
                <a:spcPts val="0"/>
              </a:spcBef>
              <a:buNone/>
            </a:pPr>
            <a:endParaRPr lang="en-US" dirty="0"/>
          </a:p>
          <a:p>
            <a:pPr marL="0" indent="0">
              <a:spcBef>
                <a:spcPts val="0"/>
              </a:spcBef>
              <a:buNone/>
            </a:pPr>
            <a:r>
              <a:rPr lang="en-US" dirty="0" smtClean="0"/>
              <a:t>In this case </a:t>
            </a:r>
            <a:r>
              <a:rPr lang="en-US" dirty="0" smtClean="0"/>
              <a:t>all resolution attempts from validating resolvers generate queries at the authoritative name </a:t>
            </a:r>
            <a:r>
              <a:rPr lang="en-US" dirty="0" smtClean="0"/>
              <a:t>servers</a:t>
            </a:r>
          </a:p>
          <a:p>
            <a:pPr marL="0" indent="0">
              <a:spcBef>
                <a:spcPts val="0"/>
              </a:spcBef>
              <a:buNone/>
            </a:pPr>
            <a:endParaRPr lang="en-US" dirty="0" smtClean="0"/>
          </a:p>
          <a:p>
            <a:pPr marL="0" indent="0">
              <a:spcBef>
                <a:spcPts val="0"/>
              </a:spcBef>
              <a:buNone/>
            </a:pPr>
            <a:r>
              <a:rPr lang="en-US" dirty="0" smtClean="0"/>
              <a:t>And the use of a rather cryptic “</a:t>
            </a:r>
            <a:r>
              <a:rPr lang="en-US" dirty="0" err="1" smtClean="0"/>
              <a:t>ServFail</a:t>
            </a:r>
            <a:r>
              <a:rPr lang="en-US" dirty="0" smtClean="0"/>
              <a:t>”</a:t>
            </a:r>
            <a:r>
              <a:rPr lang="en-US" dirty="0"/>
              <a:t> </a:t>
            </a:r>
            <a:r>
              <a:rPr lang="en-US" dirty="0" smtClean="0"/>
              <a:t>response prompts some recursive resolvers to query all </a:t>
            </a:r>
            <a:r>
              <a:rPr lang="en-US" dirty="0" err="1" smtClean="0"/>
              <a:t>nameservers</a:t>
            </a:r>
            <a:r>
              <a:rPr lang="en-US" dirty="0" smtClean="0"/>
              <a:t> </a:t>
            </a:r>
            <a:endParaRPr lang="en-US" dirty="0" smtClean="0"/>
          </a:p>
          <a:p>
            <a:pPr marL="0" indent="0">
              <a:spcBef>
                <a:spcPts val="0"/>
              </a:spcBef>
              <a:buNone/>
            </a:pPr>
            <a:endParaRPr lang="en-US" dirty="0" smtClean="0"/>
          </a:p>
          <a:p>
            <a:pPr marL="0" indent="0">
              <a:spcBef>
                <a:spcPts val="0"/>
              </a:spcBef>
              <a:buNone/>
            </a:pPr>
            <a:r>
              <a:rPr lang="en-US" dirty="0"/>
              <a:t>T</a:t>
            </a:r>
            <a:r>
              <a:rPr lang="en-US" dirty="0" smtClean="0"/>
              <a:t>he </a:t>
            </a:r>
            <a:r>
              <a:rPr lang="en-US" dirty="0" smtClean="0"/>
              <a:t>resultant query load on the authoritative name servers is far higher than these measurements would suggest</a:t>
            </a:r>
            <a:endParaRPr lang="en-US" dirty="0"/>
          </a:p>
        </p:txBody>
      </p:sp>
    </p:spTree>
    <p:extLst>
      <p:ext uri="{BB962C8B-B14F-4D97-AF65-F5344CB8AC3E}">
        <p14:creationId xmlns:p14="http://schemas.microsoft.com/office/powerpoint/2010/main" val="183234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Badly Signed Names</a:t>
            </a:r>
            <a:endParaRPr lang="en-US" dirty="0">
              <a:solidFill>
                <a:srgbClr val="793F05"/>
              </a:solidFill>
              <a:latin typeface="Powderfinger Type"/>
              <a:cs typeface="Powderfinger Type"/>
            </a:endParaRPr>
          </a:p>
        </p:txBody>
      </p:sp>
      <p:sp>
        <p:nvSpPr>
          <p:cNvPr id="8" name="Freeform 7"/>
          <p:cNvSpPr/>
          <p:nvPr/>
        </p:nvSpPr>
        <p:spPr>
          <a:xfrm>
            <a:off x="280964" y="2203648"/>
            <a:ext cx="1202898" cy="489655"/>
          </a:xfrm>
          <a:custGeom>
            <a:avLst/>
            <a:gdLst>
              <a:gd name="connsiteX0" fmla="*/ 117116 w 1202898"/>
              <a:gd name="connsiteY0" fmla="*/ 4559 h 489655"/>
              <a:gd name="connsiteX1" fmla="*/ 1036492 w 1202898"/>
              <a:gd name="connsiteY1" fmla="*/ 4559 h 489655"/>
              <a:gd name="connsiteX2" fmla="*/ 1178664 w 1202898"/>
              <a:gd name="connsiteY2" fmla="*/ 51946 h 489655"/>
              <a:gd name="connsiteX3" fmla="*/ 1197620 w 1202898"/>
              <a:gd name="connsiteY3" fmla="*/ 459469 h 489655"/>
              <a:gd name="connsiteX4" fmla="*/ 1121795 w 1202898"/>
              <a:gd name="connsiteY4" fmla="*/ 459469 h 489655"/>
              <a:gd name="connsiteX5" fmla="*/ 145551 w 1202898"/>
              <a:gd name="connsiteY5" fmla="*/ 459469 h 489655"/>
              <a:gd name="connsiteX6" fmla="*/ 3379 w 1202898"/>
              <a:gd name="connsiteY6" fmla="*/ 383651 h 489655"/>
              <a:gd name="connsiteX7" fmla="*/ 41292 w 1202898"/>
              <a:gd name="connsiteY7" fmla="*/ 4559 h 48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8" h="489655">
                <a:moveTo>
                  <a:pt x="117116" y="4559"/>
                </a:moveTo>
                <a:cubicBezTo>
                  <a:pt x="488341" y="610"/>
                  <a:pt x="859567" y="-3339"/>
                  <a:pt x="1036492" y="4559"/>
                </a:cubicBezTo>
                <a:cubicBezTo>
                  <a:pt x="1213417" y="12457"/>
                  <a:pt x="1151809" y="-23872"/>
                  <a:pt x="1178664" y="51946"/>
                </a:cubicBezTo>
                <a:cubicBezTo>
                  <a:pt x="1205519" y="127764"/>
                  <a:pt x="1207098" y="391549"/>
                  <a:pt x="1197620" y="459469"/>
                </a:cubicBezTo>
                <a:cubicBezTo>
                  <a:pt x="1188142" y="527389"/>
                  <a:pt x="1121795" y="459469"/>
                  <a:pt x="1121795" y="459469"/>
                </a:cubicBezTo>
                <a:cubicBezTo>
                  <a:pt x="946450" y="459469"/>
                  <a:pt x="331954" y="472105"/>
                  <a:pt x="145551" y="459469"/>
                </a:cubicBezTo>
                <a:cubicBezTo>
                  <a:pt x="-40852" y="446833"/>
                  <a:pt x="20755" y="459469"/>
                  <a:pt x="3379" y="383651"/>
                </a:cubicBezTo>
                <a:cubicBezTo>
                  <a:pt x="-13997" y="307833"/>
                  <a:pt x="41292" y="4559"/>
                  <a:pt x="41292" y="4559"/>
                </a:cubicBezTo>
              </a:path>
            </a:pathLst>
          </a:custGeom>
          <a:ln>
            <a:solidFill>
              <a:srgbClr val="16681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2699792" y="1772816"/>
            <a:ext cx="1202898" cy="489655"/>
          </a:xfrm>
          <a:custGeom>
            <a:avLst/>
            <a:gdLst>
              <a:gd name="connsiteX0" fmla="*/ 117116 w 1202898"/>
              <a:gd name="connsiteY0" fmla="*/ 4559 h 489655"/>
              <a:gd name="connsiteX1" fmla="*/ 1036492 w 1202898"/>
              <a:gd name="connsiteY1" fmla="*/ 4559 h 489655"/>
              <a:gd name="connsiteX2" fmla="*/ 1178664 w 1202898"/>
              <a:gd name="connsiteY2" fmla="*/ 51946 h 489655"/>
              <a:gd name="connsiteX3" fmla="*/ 1197620 w 1202898"/>
              <a:gd name="connsiteY3" fmla="*/ 459469 h 489655"/>
              <a:gd name="connsiteX4" fmla="*/ 1121795 w 1202898"/>
              <a:gd name="connsiteY4" fmla="*/ 459469 h 489655"/>
              <a:gd name="connsiteX5" fmla="*/ 145551 w 1202898"/>
              <a:gd name="connsiteY5" fmla="*/ 459469 h 489655"/>
              <a:gd name="connsiteX6" fmla="*/ 3379 w 1202898"/>
              <a:gd name="connsiteY6" fmla="*/ 383651 h 489655"/>
              <a:gd name="connsiteX7" fmla="*/ 41292 w 1202898"/>
              <a:gd name="connsiteY7" fmla="*/ 4559 h 48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8" h="489655">
                <a:moveTo>
                  <a:pt x="117116" y="4559"/>
                </a:moveTo>
                <a:cubicBezTo>
                  <a:pt x="488341" y="610"/>
                  <a:pt x="859567" y="-3339"/>
                  <a:pt x="1036492" y="4559"/>
                </a:cubicBezTo>
                <a:cubicBezTo>
                  <a:pt x="1213417" y="12457"/>
                  <a:pt x="1151809" y="-23872"/>
                  <a:pt x="1178664" y="51946"/>
                </a:cubicBezTo>
                <a:cubicBezTo>
                  <a:pt x="1205519" y="127764"/>
                  <a:pt x="1207098" y="391549"/>
                  <a:pt x="1197620" y="459469"/>
                </a:cubicBezTo>
                <a:cubicBezTo>
                  <a:pt x="1188142" y="527389"/>
                  <a:pt x="1121795" y="459469"/>
                  <a:pt x="1121795" y="459469"/>
                </a:cubicBezTo>
                <a:cubicBezTo>
                  <a:pt x="946450" y="459469"/>
                  <a:pt x="331954" y="472105"/>
                  <a:pt x="145551" y="459469"/>
                </a:cubicBezTo>
                <a:cubicBezTo>
                  <a:pt x="-40852" y="446833"/>
                  <a:pt x="20755" y="459469"/>
                  <a:pt x="3379" y="383651"/>
                </a:cubicBezTo>
                <a:cubicBezTo>
                  <a:pt x="-13997" y="307833"/>
                  <a:pt x="41292" y="4559"/>
                  <a:pt x="41292" y="4559"/>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2699792" y="2636912"/>
            <a:ext cx="1202898" cy="489655"/>
          </a:xfrm>
          <a:custGeom>
            <a:avLst/>
            <a:gdLst>
              <a:gd name="connsiteX0" fmla="*/ 117116 w 1202898"/>
              <a:gd name="connsiteY0" fmla="*/ 4559 h 489655"/>
              <a:gd name="connsiteX1" fmla="*/ 1036492 w 1202898"/>
              <a:gd name="connsiteY1" fmla="*/ 4559 h 489655"/>
              <a:gd name="connsiteX2" fmla="*/ 1178664 w 1202898"/>
              <a:gd name="connsiteY2" fmla="*/ 51946 h 489655"/>
              <a:gd name="connsiteX3" fmla="*/ 1197620 w 1202898"/>
              <a:gd name="connsiteY3" fmla="*/ 459469 h 489655"/>
              <a:gd name="connsiteX4" fmla="*/ 1121795 w 1202898"/>
              <a:gd name="connsiteY4" fmla="*/ 459469 h 489655"/>
              <a:gd name="connsiteX5" fmla="*/ 145551 w 1202898"/>
              <a:gd name="connsiteY5" fmla="*/ 459469 h 489655"/>
              <a:gd name="connsiteX6" fmla="*/ 3379 w 1202898"/>
              <a:gd name="connsiteY6" fmla="*/ 383651 h 489655"/>
              <a:gd name="connsiteX7" fmla="*/ 41292 w 1202898"/>
              <a:gd name="connsiteY7" fmla="*/ 4559 h 48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8" h="489655">
                <a:moveTo>
                  <a:pt x="117116" y="4559"/>
                </a:moveTo>
                <a:cubicBezTo>
                  <a:pt x="488341" y="610"/>
                  <a:pt x="859567" y="-3339"/>
                  <a:pt x="1036492" y="4559"/>
                </a:cubicBezTo>
                <a:cubicBezTo>
                  <a:pt x="1213417" y="12457"/>
                  <a:pt x="1151809" y="-23872"/>
                  <a:pt x="1178664" y="51946"/>
                </a:cubicBezTo>
                <a:cubicBezTo>
                  <a:pt x="1205519" y="127764"/>
                  <a:pt x="1207098" y="391549"/>
                  <a:pt x="1197620" y="459469"/>
                </a:cubicBezTo>
                <a:cubicBezTo>
                  <a:pt x="1188142" y="527389"/>
                  <a:pt x="1121795" y="459469"/>
                  <a:pt x="1121795" y="459469"/>
                </a:cubicBezTo>
                <a:cubicBezTo>
                  <a:pt x="946450" y="459469"/>
                  <a:pt x="331954" y="472105"/>
                  <a:pt x="145551" y="459469"/>
                </a:cubicBezTo>
                <a:cubicBezTo>
                  <a:pt x="-40852" y="446833"/>
                  <a:pt x="20755" y="459469"/>
                  <a:pt x="3379" y="383651"/>
                </a:cubicBezTo>
                <a:cubicBezTo>
                  <a:pt x="-13997" y="307833"/>
                  <a:pt x="41292" y="4559"/>
                  <a:pt x="41292" y="4559"/>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6753478" y="1484784"/>
            <a:ext cx="1202898" cy="489655"/>
          </a:xfrm>
          <a:custGeom>
            <a:avLst/>
            <a:gdLst>
              <a:gd name="connsiteX0" fmla="*/ 117116 w 1202898"/>
              <a:gd name="connsiteY0" fmla="*/ 4559 h 489655"/>
              <a:gd name="connsiteX1" fmla="*/ 1036492 w 1202898"/>
              <a:gd name="connsiteY1" fmla="*/ 4559 h 489655"/>
              <a:gd name="connsiteX2" fmla="*/ 1178664 w 1202898"/>
              <a:gd name="connsiteY2" fmla="*/ 51946 h 489655"/>
              <a:gd name="connsiteX3" fmla="*/ 1197620 w 1202898"/>
              <a:gd name="connsiteY3" fmla="*/ 459469 h 489655"/>
              <a:gd name="connsiteX4" fmla="*/ 1121795 w 1202898"/>
              <a:gd name="connsiteY4" fmla="*/ 459469 h 489655"/>
              <a:gd name="connsiteX5" fmla="*/ 145551 w 1202898"/>
              <a:gd name="connsiteY5" fmla="*/ 459469 h 489655"/>
              <a:gd name="connsiteX6" fmla="*/ 3379 w 1202898"/>
              <a:gd name="connsiteY6" fmla="*/ 383651 h 489655"/>
              <a:gd name="connsiteX7" fmla="*/ 41292 w 1202898"/>
              <a:gd name="connsiteY7" fmla="*/ 4559 h 48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8" h="489655">
                <a:moveTo>
                  <a:pt x="117116" y="4559"/>
                </a:moveTo>
                <a:cubicBezTo>
                  <a:pt x="488341" y="610"/>
                  <a:pt x="859567" y="-3339"/>
                  <a:pt x="1036492" y="4559"/>
                </a:cubicBezTo>
                <a:cubicBezTo>
                  <a:pt x="1213417" y="12457"/>
                  <a:pt x="1151809" y="-23872"/>
                  <a:pt x="1178664" y="51946"/>
                </a:cubicBezTo>
                <a:cubicBezTo>
                  <a:pt x="1205519" y="127764"/>
                  <a:pt x="1207098" y="391549"/>
                  <a:pt x="1197620" y="459469"/>
                </a:cubicBezTo>
                <a:cubicBezTo>
                  <a:pt x="1188142" y="527389"/>
                  <a:pt x="1121795" y="459469"/>
                  <a:pt x="1121795" y="459469"/>
                </a:cubicBezTo>
                <a:cubicBezTo>
                  <a:pt x="946450" y="459469"/>
                  <a:pt x="331954" y="472105"/>
                  <a:pt x="145551" y="459469"/>
                </a:cubicBezTo>
                <a:cubicBezTo>
                  <a:pt x="-40852" y="446833"/>
                  <a:pt x="20755" y="459469"/>
                  <a:pt x="3379" y="383651"/>
                </a:cubicBezTo>
                <a:cubicBezTo>
                  <a:pt x="-13997" y="307833"/>
                  <a:pt x="41292" y="4559"/>
                  <a:pt x="41292" y="4559"/>
                </a:cubicBezTo>
              </a:path>
            </a:pathLst>
          </a:custGeom>
          <a:ln>
            <a:solidFill>
              <a:srgbClr val="C01B1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6753478" y="2420888"/>
            <a:ext cx="1202898" cy="489655"/>
          </a:xfrm>
          <a:custGeom>
            <a:avLst/>
            <a:gdLst>
              <a:gd name="connsiteX0" fmla="*/ 117116 w 1202898"/>
              <a:gd name="connsiteY0" fmla="*/ 4559 h 489655"/>
              <a:gd name="connsiteX1" fmla="*/ 1036492 w 1202898"/>
              <a:gd name="connsiteY1" fmla="*/ 4559 h 489655"/>
              <a:gd name="connsiteX2" fmla="*/ 1178664 w 1202898"/>
              <a:gd name="connsiteY2" fmla="*/ 51946 h 489655"/>
              <a:gd name="connsiteX3" fmla="*/ 1197620 w 1202898"/>
              <a:gd name="connsiteY3" fmla="*/ 459469 h 489655"/>
              <a:gd name="connsiteX4" fmla="*/ 1121795 w 1202898"/>
              <a:gd name="connsiteY4" fmla="*/ 459469 h 489655"/>
              <a:gd name="connsiteX5" fmla="*/ 145551 w 1202898"/>
              <a:gd name="connsiteY5" fmla="*/ 459469 h 489655"/>
              <a:gd name="connsiteX6" fmla="*/ 3379 w 1202898"/>
              <a:gd name="connsiteY6" fmla="*/ 383651 h 489655"/>
              <a:gd name="connsiteX7" fmla="*/ 41292 w 1202898"/>
              <a:gd name="connsiteY7" fmla="*/ 4559 h 48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8" h="489655">
                <a:moveTo>
                  <a:pt x="117116" y="4559"/>
                </a:moveTo>
                <a:cubicBezTo>
                  <a:pt x="488341" y="610"/>
                  <a:pt x="859567" y="-3339"/>
                  <a:pt x="1036492" y="4559"/>
                </a:cubicBezTo>
                <a:cubicBezTo>
                  <a:pt x="1213417" y="12457"/>
                  <a:pt x="1151809" y="-23872"/>
                  <a:pt x="1178664" y="51946"/>
                </a:cubicBezTo>
                <a:cubicBezTo>
                  <a:pt x="1205519" y="127764"/>
                  <a:pt x="1207098" y="391549"/>
                  <a:pt x="1197620" y="459469"/>
                </a:cubicBezTo>
                <a:cubicBezTo>
                  <a:pt x="1188142" y="527389"/>
                  <a:pt x="1121795" y="459469"/>
                  <a:pt x="1121795" y="459469"/>
                </a:cubicBezTo>
                <a:cubicBezTo>
                  <a:pt x="946450" y="459469"/>
                  <a:pt x="331954" y="472105"/>
                  <a:pt x="145551" y="459469"/>
                </a:cubicBezTo>
                <a:cubicBezTo>
                  <a:pt x="-40852" y="446833"/>
                  <a:pt x="20755" y="459469"/>
                  <a:pt x="3379" y="383651"/>
                </a:cubicBezTo>
                <a:cubicBezTo>
                  <a:pt x="-13997" y="307833"/>
                  <a:pt x="41292" y="4559"/>
                  <a:pt x="41292" y="4559"/>
                </a:cubicBezTo>
              </a:path>
            </a:pathLst>
          </a:custGeom>
          <a:ln>
            <a:solidFill>
              <a:srgbClr val="C01B1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6753478" y="3429000"/>
            <a:ext cx="1202898" cy="489655"/>
          </a:xfrm>
          <a:custGeom>
            <a:avLst/>
            <a:gdLst>
              <a:gd name="connsiteX0" fmla="*/ 117116 w 1202898"/>
              <a:gd name="connsiteY0" fmla="*/ 4559 h 489655"/>
              <a:gd name="connsiteX1" fmla="*/ 1036492 w 1202898"/>
              <a:gd name="connsiteY1" fmla="*/ 4559 h 489655"/>
              <a:gd name="connsiteX2" fmla="*/ 1178664 w 1202898"/>
              <a:gd name="connsiteY2" fmla="*/ 51946 h 489655"/>
              <a:gd name="connsiteX3" fmla="*/ 1197620 w 1202898"/>
              <a:gd name="connsiteY3" fmla="*/ 459469 h 489655"/>
              <a:gd name="connsiteX4" fmla="*/ 1121795 w 1202898"/>
              <a:gd name="connsiteY4" fmla="*/ 459469 h 489655"/>
              <a:gd name="connsiteX5" fmla="*/ 145551 w 1202898"/>
              <a:gd name="connsiteY5" fmla="*/ 459469 h 489655"/>
              <a:gd name="connsiteX6" fmla="*/ 3379 w 1202898"/>
              <a:gd name="connsiteY6" fmla="*/ 383651 h 489655"/>
              <a:gd name="connsiteX7" fmla="*/ 41292 w 1202898"/>
              <a:gd name="connsiteY7" fmla="*/ 4559 h 48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8" h="489655">
                <a:moveTo>
                  <a:pt x="117116" y="4559"/>
                </a:moveTo>
                <a:cubicBezTo>
                  <a:pt x="488341" y="610"/>
                  <a:pt x="859567" y="-3339"/>
                  <a:pt x="1036492" y="4559"/>
                </a:cubicBezTo>
                <a:cubicBezTo>
                  <a:pt x="1213417" y="12457"/>
                  <a:pt x="1151809" y="-23872"/>
                  <a:pt x="1178664" y="51946"/>
                </a:cubicBezTo>
                <a:cubicBezTo>
                  <a:pt x="1205519" y="127764"/>
                  <a:pt x="1207098" y="391549"/>
                  <a:pt x="1197620" y="459469"/>
                </a:cubicBezTo>
                <a:cubicBezTo>
                  <a:pt x="1188142" y="527389"/>
                  <a:pt x="1121795" y="459469"/>
                  <a:pt x="1121795" y="459469"/>
                </a:cubicBezTo>
                <a:cubicBezTo>
                  <a:pt x="946450" y="459469"/>
                  <a:pt x="331954" y="472105"/>
                  <a:pt x="145551" y="459469"/>
                </a:cubicBezTo>
                <a:cubicBezTo>
                  <a:pt x="-40852" y="446833"/>
                  <a:pt x="20755" y="459469"/>
                  <a:pt x="3379" y="383651"/>
                </a:cubicBezTo>
                <a:cubicBezTo>
                  <a:pt x="-13997" y="307833"/>
                  <a:pt x="41292" y="4559"/>
                  <a:pt x="41292" y="4559"/>
                </a:cubicBezTo>
              </a:path>
            </a:pathLst>
          </a:custGeom>
          <a:ln>
            <a:solidFill>
              <a:srgbClr val="C01B1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179512" y="3789040"/>
            <a:ext cx="1627125" cy="369332"/>
          </a:xfrm>
          <a:prstGeom prst="rect">
            <a:avLst/>
          </a:prstGeom>
          <a:noFill/>
        </p:spPr>
        <p:txBody>
          <a:bodyPr wrap="none" rtlCol="0">
            <a:spAutoFit/>
          </a:bodyPr>
          <a:lstStyle/>
          <a:p>
            <a:r>
              <a:rPr lang="en-US" dirty="0" smtClean="0">
                <a:latin typeface="AhnbergHand"/>
                <a:cs typeface="AhnbergHand"/>
              </a:rPr>
              <a:t>Edge Device</a:t>
            </a:r>
            <a:endParaRPr lang="en-US" dirty="0">
              <a:latin typeface="AhnbergHand"/>
              <a:cs typeface="AhnbergHand"/>
            </a:endParaRPr>
          </a:p>
        </p:txBody>
      </p:sp>
      <p:sp>
        <p:nvSpPr>
          <p:cNvPr id="15" name="TextBox 14"/>
          <p:cNvSpPr txBox="1"/>
          <p:nvPr/>
        </p:nvSpPr>
        <p:spPr>
          <a:xfrm>
            <a:off x="2699792" y="3789040"/>
            <a:ext cx="1317807" cy="369332"/>
          </a:xfrm>
          <a:prstGeom prst="rect">
            <a:avLst/>
          </a:prstGeom>
          <a:noFill/>
        </p:spPr>
        <p:txBody>
          <a:bodyPr wrap="none" rtlCol="0">
            <a:spAutoFit/>
          </a:bodyPr>
          <a:lstStyle/>
          <a:p>
            <a:r>
              <a:rPr lang="en-US" dirty="0" smtClean="0">
                <a:latin typeface="AhnbergHand"/>
                <a:cs typeface="AhnbergHand"/>
              </a:rPr>
              <a:t>Resolvers</a:t>
            </a:r>
            <a:endParaRPr lang="en-US" dirty="0">
              <a:latin typeface="AhnbergHand"/>
              <a:cs typeface="AhnbergHand"/>
            </a:endParaRPr>
          </a:p>
        </p:txBody>
      </p:sp>
      <p:sp>
        <p:nvSpPr>
          <p:cNvPr id="17" name="TextBox 16"/>
          <p:cNvSpPr txBox="1"/>
          <p:nvPr/>
        </p:nvSpPr>
        <p:spPr>
          <a:xfrm>
            <a:off x="5364088" y="4581128"/>
            <a:ext cx="3564939" cy="369332"/>
          </a:xfrm>
          <a:prstGeom prst="rect">
            <a:avLst/>
          </a:prstGeom>
          <a:noFill/>
        </p:spPr>
        <p:txBody>
          <a:bodyPr wrap="none" rtlCol="0">
            <a:spAutoFit/>
          </a:bodyPr>
          <a:lstStyle/>
          <a:p>
            <a:r>
              <a:rPr lang="en-US" dirty="0" smtClean="0">
                <a:latin typeface="AhnbergHand"/>
                <a:cs typeface="AhnbergHand"/>
              </a:rPr>
              <a:t>Authoritative Name Servers</a:t>
            </a:r>
            <a:endParaRPr lang="en-US" dirty="0">
              <a:latin typeface="AhnbergHand"/>
              <a:cs typeface="AhnbergHand"/>
            </a:endParaRPr>
          </a:p>
        </p:txBody>
      </p:sp>
      <p:sp>
        <p:nvSpPr>
          <p:cNvPr id="25" name="Freeform 24"/>
          <p:cNvSpPr/>
          <p:nvPr/>
        </p:nvSpPr>
        <p:spPr>
          <a:xfrm>
            <a:off x="3525854" y="1961798"/>
            <a:ext cx="3052113" cy="739228"/>
          </a:xfrm>
          <a:custGeom>
            <a:avLst/>
            <a:gdLst>
              <a:gd name="connsiteX0" fmla="*/ 0 w 3052113"/>
              <a:gd name="connsiteY0" fmla="*/ 0 h 739228"/>
              <a:gd name="connsiteX1" fmla="*/ 1402760 w 3052113"/>
              <a:gd name="connsiteY1" fmla="*/ 113727 h 739228"/>
              <a:gd name="connsiteX2" fmla="*/ 2985603 w 3052113"/>
              <a:gd name="connsiteY2" fmla="*/ 625501 h 739228"/>
              <a:gd name="connsiteX3" fmla="*/ 2767606 w 3052113"/>
              <a:gd name="connsiteY3" fmla="*/ 360137 h 739228"/>
              <a:gd name="connsiteX4" fmla="*/ 3051950 w 3052113"/>
              <a:gd name="connsiteY4" fmla="*/ 653933 h 739228"/>
              <a:gd name="connsiteX5" fmla="*/ 2720216 w 3052113"/>
              <a:gd name="connsiteY5" fmla="*/ 739228 h 73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2113" h="739228">
                <a:moveTo>
                  <a:pt x="0" y="0"/>
                </a:moveTo>
                <a:cubicBezTo>
                  <a:pt x="452580" y="4738"/>
                  <a:pt x="905160" y="9477"/>
                  <a:pt x="1402760" y="113727"/>
                </a:cubicBezTo>
                <a:cubicBezTo>
                  <a:pt x="1900360" y="217977"/>
                  <a:pt x="2758129" y="584433"/>
                  <a:pt x="2985603" y="625501"/>
                </a:cubicBezTo>
                <a:cubicBezTo>
                  <a:pt x="3213077" y="666569"/>
                  <a:pt x="2756548" y="355398"/>
                  <a:pt x="2767606" y="360137"/>
                </a:cubicBezTo>
                <a:cubicBezTo>
                  <a:pt x="2778664" y="364876"/>
                  <a:pt x="3059848" y="590751"/>
                  <a:pt x="3051950" y="653933"/>
                </a:cubicBezTo>
                <a:cubicBezTo>
                  <a:pt x="3044052" y="717115"/>
                  <a:pt x="2720216" y="739228"/>
                  <a:pt x="2720216" y="73922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3525854" y="2075525"/>
            <a:ext cx="3181383" cy="1594310"/>
          </a:xfrm>
          <a:custGeom>
            <a:avLst/>
            <a:gdLst>
              <a:gd name="connsiteX0" fmla="*/ 0 w 3181383"/>
              <a:gd name="connsiteY0" fmla="*/ 0 h 1594310"/>
              <a:gd name="connsiteX1" fmla="*/ 1431194 w 3181383"/>
              <a:gd name="connsiteY1" fmla="*/ 426478 h 1594310"/>
              <a:gd name="connsiteX2" fmla="*/ 3089862 w 3181383"/>
              <a:gd name="connsiteY2" fmla="*/ 1525843 h 1594310"/>
              <a:gd name="connsiteX3" fmla="*/ 2985603 w 3181383"/>
              <a:gd name="connsiteY3" fmla="*/ 1336297 h 1594310"/>
              <a:gd name="connsiteX4" fmla="*/ 3156209 w 3181383"/>
              <a:gd name="connsiteY4" fmla="*/ 1573230 h 1594310"/>
              <a:gd name="connsiteX5" fmla="*/ 2824475 w 3181383"/>
              <a:gd name="connsiteY5" fmla="*/ 1582707 h 15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1383" h="1594310">
                <a:moveTo>
                  <a:pt x="0" y="0"/>
                </a:moveTo>
                <a:cubicBezTo>
                  <a:pt x="458108" y="86085"/>
                  <a:pt x="916217" y="172171"/>
                  <a:pt x="1431194" y="426478"/>
                </a:cubicBezTo>
                <a:cubicBezTo>
                  <a:pt x="1946171" y="680785"/>
                  <a:pt x="2830794" y="1374207"/>
                  <a:pt x="3089862" y="1525843"/>
                </a:cubicBezTo>
                <a:cubicBezTo>
                  <a:pt x="3348930" y="1677479"/>
                  <a:pt x="2974545" y="1328399"/>
                  <a:pt x="2985603" y="1336297"/>
                </a:cubicBezTo>
                <a:cubicBezTo>
                  <a:pt x="2996661" y="1344195"/>
                  <a:pt x="3183064" y="1532162"/>
                  <a:pt x="3156209" y="1573230"/>
                </a:cubicBezTo>
                <a:cubicBezTo>
                  <a:pt x="3129354" y="1614298"/>
                  <a:pt x="2824475" y="1582707"/>
                  <a:pt x="2824475" y="158270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3436139" y="2682003"/>
            <a:ext cx="3021796" cy="303342"/>
          </a:xfrm>
          <a:custGeom>
            <a:avLst/>
            <a:gdLst>
              <a:gd name="connsiteX0" fmla="*/ 23369 w 3021796"/>
              <a:gd name="connsiteY0" fmla="*/ 180137 h 303342"/>
              <a:gd name="connsiteX1" fmla="*/ 99193 w 3021796"/>
              <a:gd name="connsiteY1" fmla="*/ 180137 h 303342"/>
              <a:gd name="connsiteX2" fmla="*/ 1454562 w 3021796"/>
              <a:gd name="connsiteY2" fmla="*/ 66410 h 303342"/>
              <a:gd name="connsiteX3" fmla="*/ 2857321 w 3021796"/>
              <a:gd name="connsiteY3" fmla="*/ 113796 h 303342"/>
              <a:gd name="connsiteX4" fmla="*/ 2686716 w 3021796"/>
              <a:gd name="connsiteY4" fmla="*/ 69 h 303342"/>
              <a:gd name="connsiteX5" fmla="*/ 3018449 w 3021796"/>
              <a:gd name="connsiteY5" fmla="*/ 132750 h 303342"/>
              <a:gd name="connsiteX6" fmla="*/ 2866800 w 3021796"/>
              <a:gd name="connsiteY6" fmla="*/ 303342 h 30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796" h="303342">
                <a:moveTo>
                  <a:pt x="23369" y="180137"/>
                </a:moveTo>
                <a:cubicBezTo>
                  <a:pt x="-57985" y="189614"/>
                  <a:pt x="99193" y="180137"/>
                  <a:pt x="99193" y="180137"/>
                </a:cubicBezTo>
                <a:cubicBezTo>
                  <a:pt x="337725" y="161182"/>
                  <a:pt x="994874" y="77467"/>
                  <a:pt x="1454562" y="66410"/>
                </a:cubicBezTo>
                <a:cubicBezTo>
                  <a:pt x="1914250" y="55353"/>
                  <a:pt x="2651962" y="124853"/>
                  <a:pt x="2857321" y="113796"/>
                </a:cubicBezTo>
                <a:cubicBezTo>
                  <a:pt x="3062680" y="102739"/>
                  <a:pt x="2659861" y="-3090"/>
                  <a:pt x="2686716" y="69"/>
                </a:cubicBezTo>
                <a:cubicBezTo>
                  <a:pt x="2713571" y="3228"/>
                  <a:pt x="2988435" y="82205"/>
                  <a:pt x="3018449" y="132750"/>
                </a:cubicBezTo>
                <a:cubicBezTo>
                  <a:pt x="3048463" y="183295"/>
                  <a:pt x="2866800" y="303342"/>
                  <a:pt x="2866800" y="30334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3487942" y="2942134"/>
            <a:ext cx="2970080" cy="935517"/>
          </a:xfrm>
          <a:custGeom>
            <a:avLst/>
            <a:gdLst>
              <a:gd name="connsiteX0" fmla="*/ 0 w 2970080"/>
              <a:gd name="connsiteY0" fmla="*/ 5301 h 935517"/>
              <a:gd name="connsiteX1" fmla="*/ 1488062 w 2970080"/>
              <a:gd name="connsiteY1" fmla="*/ 128506 h 935517"/>
              <a:gd name="connsiteX2" fmla="*/ 2890821 w 2970080"/>
              <a:gd name="connsiteY2" fmla="*/ 867734 h 935517"/>
              <a:gd name="connsiteX3" fmla="*/ 2748650 w 2970080"/>
              <a:gd name="connsiteY3" fmla="*/ 687666 h 935517"/>
              <a:gd name="connsiteX4" fmla="*/ 2966646 w 2970080"/>
              <a:gd name="connsiteY4" fmla="*/ 915121 h 935517"/>
              <a:gd name="connsiteX5" fmla="*/ 2540132 w 2970080"/>
              <a:gd name="connsiteY5" fmla="*/ 924598 h 93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0080" h="935517">
                <a:moveTo>
                  <a:pt x="0" y="5301"/>
                </a:moveTo>
                <a:cubicBezTo>
                  <a:pt x="503129" y="-4966"/>
                  <a:pt x="1006259" y="-15233"/>
                  <a:pt x="1488062" y="128506"/>
                </a:cubicBezTo>
                <a:cubicBezTo>
                  <a:pt x="1969866" y="272245"/>
                  <a:pt x="2680723" y="774541"/>
                  <a:pt x="2890821" y="867734"/>
                </a:cubicBezTo>
                <a:cubicBezTo>
                  <a:pt x="3100919" y="960927"/>
                  <a:pt x="2736013" y="679768"/>
                  <a:pt x="2748650" y="687666"/>
                </a:cubicBezTo>
                <a:cubicBezTo>
                  <a:pt x="2761287" y="695564"/>
                  <a:pt x="3001399" y="875632"/>
                  <a:pt x="2966646" y="915121"/>
                </a:cubicBezTo>
                <a:cubicBezTo>
                  <a:pt x="2931893" y="954610"/>
                  <a:pt x="2540132" y="924598"/>
                  <a:pt x="2540132" y="92459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3592201" y="1573187"/>
            <a:ext cx="2895598" cy="293838"/>
          </a:xfrm>
          <a:custGeom>
            <a:avLst/>
            <a:gdLst>
              <a:gd name="connsiteX0" fmla="*/ 0 w 2895598"/>
              <a:gd name="connsiteY0" fmla="*/ 293838 h 293838"/>
              <a:gd name="connsiteX1" fmla="*/ 1762927 w 2895598"/>
              <a:gd name="connsiteY1" fmla="*/ 208542 h 293838"/>
              <a:gd name="connsiteX2" fmla="*/ 2871865 w 2895598"/>
              <a:gd name="connsiteY2" fmla="*/ 75861 h 293838"/>
              <a:gd name="connsiteX3" fmla="*/ 2549610 w 2895598"/>
              <a:gd name="connsiteY3" fmla="*/ 42 h 293838"/>
              <a:gd name="connsiteX4" fmla="*/ 2881343 w 2895598"/>
              <a:gd name="connsiteY4" fmla="*/ 85338 h 293838"/>
              <a:gd name="connsiteX5" fmla="*/ 2634913 w 2895598"/>
              <a:gd name="connsiteY5" fmla="*/ 227497 h 2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598" h="293838">
                <a:moveTo>
                  <a:pt x="0" y="293838"/>
                </a:moveTo>
                <a:cubicBezTo>
                  <a:pt x="642141" y="269354"/>
                  <a:pt x="1284283" y="244871"/>
                  <a:pt x="1762927" y="208542"/>
                </a:cubicBezTo>
                <a:cubicBezTo>
                  <a:pt x="2241571" y="172213"/>
                  <a:pt x="2740751" y="110611"/>
                  <a:pt x="2871865" y="75861"/>
                </a:cubicBezTo>
                <a:cubicBezTo>
                  <a:pt x="3002979" y="41111"/>
                  <a:pt x="2548030" y="-1537"/>
                  <a:pt x="2549610" y="42"/>
                </a:cubicBezTo>
                <a:cubicBezTo>
                  <a:pt x="2551190" y="1621"/>
                  <a:pt x="2867126" y="47429"/>
                  <a:pt x="2881343" y="85338"/>
                </a:cubicBezTo>
                <a:cubicBezTo>
                  <a:pt x="2895560" y="123247"/>
                  <a:pt x="2634913" y="227497"/>
                  <a:pt x="2634913" y="2274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3506898" y="1908080"/>
            <a:ext cx="3056747" cy="783594"/>
          </a:xfrm>
          <a:custGeom>
            <a:avLst/>
            <a:gdLst>
              <a:gd name="connsiteX0" fmla="*/ 0 w 3056747"/>
              <a:gd name="connsiteY0" fmla="*/ 783469 h 783594"/>
              <a:gd name="connsiteX1" fmla="*/ 1933533 w 3056747"/>
              <a:gd name="connsiteY1" fmla="*/ 660264 h 783594"/>
              <a:gd name="connsiteX2" fmla="*/ 2995081 w 3056747"/>
              <a:gd name="connsiteY2" fmla="*/ 34763 h 783594"/>
              <a:gd name="connsiteX3" fmla="*/ 2748650 w 3056747"/>
              <a:gd name="connsiteY3" fmla="*/ 72672 h 783594"/>
              <a:gd name="connsiteX4" fmla="*/ 3042471 w 3056747"/>
              <a:gd name="connsiteY4" fmla="*/ 6331 h 783594"/>
              <a:gd name="connsiteX5" fmla="*/ 3014037 w 3056747"/>
              <a:gd name="connsiteY5" fmla="*/ 252741 h 78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6747" h="783594">
                <a:moveTo>
                  <a:pt x="0" y="783469"/>
                </a:moveTo>
                <a:cubicBezTo>
                  <a:pt x="717176" y="784258"/>
                  <a:pt x="1434353" y="785048"/>
                  <a:pt x="1933533" y="660264"/>
                </a:cubicBezTo>
                <a:cubicBezTo>
                  <a:pt x="2432713" y="535480"/>
                  <a:pt x="2859228" y="132695"/>
                  <a:pt x="2995081" y="34763"/>
                </a:cubicBezTo>
                <a:cubicBezTo>
                  <a:pt x="3130934" y="-63169"/>
                  <a:pt x="2740752" y="77411"/>
                  <a:pt x="2748650" y="72672"/>
                </a:cubicBezTo>
                <a:cubicBezTo>
                  <a:pt x="2756548" y="67933"/>
                  <a:pt x="2998240" y="-23680"/>
                  <a:pt x="3042471" y="6331"/>
                </a:cubicBezTo>
                <a:cubicBezTo>
                  <a:pt x="3086702" y="36342"/>
                  <a:pt x="3014037" y="252741"/>
                  <a:pt x="3014037" y="25274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1535453" y="1979790"/>
            <a:ext cx="1040142" cy="408486"/>
          </a:xfrm>
          <a:custGeom>
            <a:avLst/>
            <a:gdLst>
              <a:gd name="connsiteX0" fmla="*/ 0 w 1040142"/>
              <a:gd name="connsiteY0" fmla="*/ 408486 h 408486"/>
              <a:gd name="connsiteX1" fmla="*/ 492861 w 1040142"/>
              <a:gd name="connsiteY1" fmla="*/ 266326 h 408486"/>
              <a:gd name="connsiteX2" fmla="*/ 1033113 w 1040142"/>
              <a:gd name="connsiteY2" fmla="*/ 38872 h 408486"/>
              <a:gd name="connsiteX3" fmla="*/ 815117 w 1040142"/>
              <a:gd name="connsiteY3" fmla="*/ 962 h 408486"/>
              <a:gd name="connsiteX4" fmla="*/ 1033113 w 1040142"/>
              <a:gd name="connsiteY4" fmla="*/ 48349 h 408486"/>
              <a:gd name="connsiteX5" fmla="*/ 919376 w 1040142"/>
              <a:gd name="connsiteY5" fmla="*/ 256849 h 4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42" h="408486">
                <a:moveTo>
                  <a:pt x="0" y="408486"/>
                </a:moveTo>
                <a:cubicBezTo>
                  <a:pt x="160338" y="368207"/>
                  <a:pt x="320676" y="327928"/>
                  <a:pt x="492861" y="266326"/>
                </a:cubicBezTo>
                <a:cubicBezTo>
                  <a:pt x="665046" y="204724"/>
                  <a:pt x="979404" y="83099"/>
                  <a:pt x="1033113" y="38872"/>
                </a:cubicBezTo>
                <a:cubicBezTo>
                  <a:pt x="1086822" y="-5355"/>
                  <a:pt x="815117" y="-617"/>
                  <a:pt x="815117" y="962"/>
                </a:cubicBezTo>
                <a:cubicBezTo>
                  <a:pt x="815117" y="2541"/>
                  <a:pt x="1015737" y="5701"/>
                  <a:pt x="1033113" y="48349"/>
                </a:cubicBezTo>
                <a:cubicBezTo>
                  <a:pt x="1050490" y="90997"/>
                  <a:pt x="984933" y="173923"/>
                  <a:pt x="919376" y="25684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1552218" y="2447125"/>
            <a:ext cx="1105931" cy="453594"/>
          </a:xfrm>
          <a:custGeom>
            <a:avLst/>
            <a:gdLst>
              <a:gd name="connsiteX0" fmla="*/ 40103 w 1105931"/>
              <a:gd name="connsiteY0" fmla="*/ 26446 h 453594"/>
              <a:gd name="connsiteX1" fmla="*/ 96972 w 1105931"/>
              <a:gd name="connsiteY1" fmla="*/ 26446 h 453594"/>
              <a:gd name="connsiteX2" fmla="*/ 883655 w 1105931"/>
              <a:gd name="connsiteY2" fmla="*/ 301288 h 453594"/>
              <a:gd name="connsiteX3" fmla="*/ 1063738 w 1105931"/>
              <a:gd name="connsiteY3" fmla="*/ 433969 h 453594"/>
              <a:gd name="connsiteX4" fmla="*/ 987914 w 1105931"/>
              <a:gd name="connsiteY4" fmla="*/ 244424 h 453594"/>
              <a:gd name="connsiteX5" fmla="*/ 1101651 w 1105931"/>
              <a:gd name="connsiteY5" fmla="*/ 443447 h 453594"/>
              <a:gd name="connsiteX6" fmla="*/ 807830 w 1105931"/>
              <a:gd name="connsiteY6" fmla="*/ 424492 h 4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5931" h="453594">
                <a:moveTo>
                  <a:pt x="40103" y="26446"/>
                </a:moveTo>
                <a:cubicBezTo>
                  <a:pt x="-1759" y="3542"/>
                  <a:pt x="-43620" y="-19361"/>
                  <a:pt x="96972" y="26446"/>
                </a:cubicBezTo>
                <a:cubicBezTo>
                  <a:pt x="237564" y="72253"/>
                  <a:pt x="722527" y="233368"/>
                  <a:pt x="883655" y="301288"/>
                </a:cubicBezTo>
                <a:cubicBezTo>
                  <a:pt x="1044783" y="369208"/>
                  <a:pt x="1046362" y="443446"/>
                  <a:pt x="1063738" y="433969"/>
                </a:cubicBezTo>
                <a:cubicBezTo>
                  <a:pt x="1081114" y="424492"/>
                  <a:pt x="981595" y="242844"/>
                  <a:pt x="987914" y="244424"/>
                </a:cubicBezTo>
                <a:cubicBezTo>
                  <a:pt x="994233" y="246004"/>
                  <a:pt x="1131665" y="413436"/>
                  <a:pt x="1101651" y="443447"/>
                </a:cubicBezTo>
                <a:cubicBezTo>
                  <a:pt x="1071637" y="473458"/>
                  <a:pt x="855220" y="427651"/>
                  <a:pt x="807830" y="4244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6743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793F05"/>
                </a:solidFill>
                <a:latin typeface="Powderfinger Type"/>
                <a:cs typeface="Powderfinger Type"/>
              </a:rPr>
              <a:t>DNSSEC today:</a:t>
            </a:r>
            <a:endParaRPr lang="en-US" sz="4000" dirty="0">
              <a:solidFill>
                <a:srgbClr val="793F05"/>
              </a:solidFill>
              <a:latin typeface="Powderfinger Type"/>
              <a:cs typeface="Powderfinger Type"/>
            </a:endParaRPr>
          </a:p>
        </p:txBody>
      </p:sp>
      <p:pic>
        <p:nvPicPr>
          <p:cNvPr id="4" name="Picture 3" descr="fig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060848"/>
            <a:ext cx="7596336" cy="4709728"/>
          </a:xfrm>
          <a:prstGeom prst="rect">
            <a:avLst/>
          </a:prstGeom>
        </p:spPr>
      </p:pic>
      <p:sp>
        <p:nvSpPr>
          <p:cNvPr id="3" name="Content Placeholder 2"/>
          <p:cNvSpPr>
            <a:spLocks noGrp="1"/>
          </p:cNvSpPr>
          <p:nvPr>
            <p:ph idx="1"/>
          </p:nvPr>
        </p:nvSpPr>
        <p:spPr>
          <a:xfrm>
            <a:off x="611560" y="1628800"/>
            <a:ext cx="6347048" cy="792089"/>
          </a:xfrm>
        </p:spPr>
        <p:txBody>
          <a:bodyPr>
            <a:normAutofit/>
          </a:bodyPr>
          <a:lstStyle/>
          <a:p>
            <a:pPr marL="0" indent="0">
              <a:buNone/>
            </a:pPr>
            <a:r>
              <a:rPr lang="en-US" sz="1800" dirty="0" smtClean="0">
                <a:latin typeface="AhnbergHand"/>
                <a:cs typeface="AhnbergHand"/>
              </a:rPr>
              <a:t>12% of the Internet exclusively use DNS resolvers that perform DNSSEC validation</a:t>
            </a:r>
          </a:p>
          <a:p>
            <a:endParaRPr lang="en-US" sz="1800" dirty="0"/>
          </a:p>
        </p:txBody>
      </p:sp>
      <p:sp>
        <p:nvSpPr>
          <p:cNvPr id="7" name="Freeform 6"/>
          <p:cNvSpPr/>
          <p:nvPr/>
        </p:nvSpPr>
        <p:spPr>
          <a:xfrm>
            <a:off x="2881148" y="2359844"/>
            <a:ext cx="4485936" cy="900342"/>
          </a:xfrm>
          <a:custGeom>
            <a:avLst/>
            <a:gdLst>
              <a:gd name="connsiteX0" fmla="*/ 237148 w 4485936"/>
              <a:gd name="connsiteY0" fmla="*/ 0 h 900342"/>
              <a:gd name="connsiteX1" fmla="*/ 246626 w 4485936"/>
              <a:gd name="connsiteY1" fmla="*/ 454909 h 900342"/>
              <a:gd name="connsiteX2" fmla="*/ 2777280 w 4485936"/>
              <a:gd name="connsiteY2" fmla="*/ 568637 h 900342"/>
              <a:gd name="connsiteX3" fmla="*/ 4398035 w 4485936"/>
              <a:gd name="connsiteY3" fmla="*/ 758183 h 900342"/>
              <a:gd name="connsiteX4" fmla="*/ 4189517 w 4485936"/>
              <a:gd name="connsiteY4" fmla="*/ 587591 h 900342"/>
              <a:gd name="connsiteX5" fmla="*/ 4483338 w 4485936"/>
              <a:gd name="connsiteY5" fmla="*/ 767660 h 900342"/>
              <a:gd name="connsiteX6" fmla="*/ 4341167 w 4485936"/>
              <a:gd name="connsiteY6" fmla="*/ 900342 h 90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5936" h="900342">
                <a:moveTo>
                  <a:pt x="237148" y="0"/>
                </a:moveTo>
                <a:cubicBezTo>
                  <a:pt x="30209" y="180068"/>
                  <a:pt x="-176729" y="360136"/>
                  <a:pt x="246626" y="454909"/>
                </a:cubicBezTo>
                <a:cubicBezTo>
                  <a:pt x="669981" y="549682"/>
                  <a:pt x="2085379" y="518091"/>
                  <a:pt x="2777280" y="568637"/>
                </a:cubicBezTo>
                <a:cubicBezTo>
                  <a:pt x="3469181" y="619183"/>
                  <a:pt x="4162662" y="755024"/>
                  <a:pt x="4398035" y="758183"/>
                </a:cubicBezTo>
                <a:cubicBezTo>
                  <a:pt x="4633408" y="761342"/>
                  <a:pt x="4175300" y="586012"/>
                  <a:pt x="4189517" y="587591"/>
                </a:cubicBezTo>
                <a:cubicBezTo>
                  <a:pt x="4203734" y="589171"/>
                  <a:pt x="4458063" y="715535"/>
                  <a:pt x="4483338" y="767660"/>
                </a:cubicBezTo>
                <a:cubicBezTo>
                  <a:pt x="4508613" y="819785"/>
                  <a:pt x="4341167" y="900342"/>
                  <a:pt x="4341167" y="90034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7373099" y="2873988"/>
            <a:ext cx="1106982" cy="1059085"/>
          </a:xfrm>
          <a:custGeom>
            <a:avLst/>
            <a:gdLst>
              <a:gd name="connsiteX0" fmla="*/ 626420 w 1106982"/>
              <a:gd name="connsiteY0" fmla="*/ 850585 h 1059085"/>
              <a:gd name="connsiteX1" fmla="*/ 1100325 w 1106982"/>
              <a:gd name="connsiteY1" fmla="*/ 357766 h 1059085"/>
              <a:gd name="connsiteX2" fmla="*/ 313643 w 1106982"/>
              <a:gd name="connsiteY2" fmla="*/ 7106 h 1059085"/>
              <a:gd name="connsiteX3" fmla="*/ 19821 w 1106982"/>
              <a:gd name="connsiteY3" fmla="*/ 679994 h 1059085"/>
              <a:gd name="connsiteX4" fmla="*/ 815982 w 1106982"/>
              <a:gd name="connsiteY4" fmla="*/ 1059085 h 1059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82" h="1059085">
                <a:moveTo>
                  <a:pt x="626420" y="850585"/>
                </a:moveTo>
                <a:cubicBezTo>
                  <a:pt x="889437" y="674465"/>
                  <a:pt x="1152454" y="498346"/>
                  <a:pt x="1100325" y="357766"/>
                </a:cubicBezTo>
                <a:cubicBezTo>
                  <a:pt x="1048196" y="217186"/>
                  <a:pt x="493727" y="-46599"/>
                  <a:pt x="313643" y="7106"/>
                </a:cubicBezTo>
                <a:cubicBezTo>
                  <a:pt x="133559" y="60811"/>
                  <a:pt x="-63902" y="504664"/>
                  <a:pt x="19821" y="679994"/>
                </a:cubicBezTo>
                <a:cubicBezTo>
                  <a:pt x="103544" y="855324"/>
                  <a:pt x="459763" y="957204"/>
                  <a:pt x="815982" y="10590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1966260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Setting Expectations for DNSSEC</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657309"/>
            <a:ext cx="8229600" cy="5084059"/>
          </a:xfrm>
        </p:spPr>
        <p:txBody>
          <a:bodyPr>
            <a:noAutofit/>
          </a:bodyPr>
          <a:lstStyle/>
          <a:p>
            <a:pPr marL="0" indent="0">
              <a:buNone/>
            </a:pPr>
            <a:r>
              <a:rPr lang="en-US" sz="2400" dirty="0" smtClean="0"/>
              <a:t>For a validly signed zone an authoritative server may anticipate about </a:t>
            </a:r>
            <a:r>
              <a:rPr lang="en-US" sz="2400" b="1" dirty="0"/>
              <a:t>4</a:t>
            </a:r>
            <a:r>
              <a:rPr lang="en-US" sz="2400" b="1" dirty="0" smtClean="0"/>
              <a:t>x the query load</a:t>
            </a:r>
            <a:r>
              <a:rPr lang="en-US" sz="2400" dirty="0" smtClean="0"/>
              <a:t> and </a:t>
            </a:r>
            <a:r>
              <a:rPr lang="en-US" sz="2400" b="1" dirty="0" smtClean="0"/>
              <a:t>15x the traffic load</a:t>
            </a:r>
            <a:r>
              <a:rPr lang="en-US" sz="2400" dirty="0" smtClean="0"/>
              <a:t> as compared to serving an equivalent unsigned zone, if everyone performed DNSSEC validation *</a:t>
            </a:r>
            <a:endParaRPr lang="en-US" sz="2400" dirty="0"/>
          </a:p>
          <a:p>
            <a:pPr marL="914400" lvl="2" indent="0">
              <a:buNone/>
            </a:pPr>
            <a:endParaRPr lang="en-US" sz="1600" dirty="0"/>
          </a:p>
          <a:p>
            <a:pPr marL="0" indent="0">
              <a:buNone/>
            </a:pPr>
            <a:r>
              <a:rPr lang="en-US" sz="2400" dirty="0" smtClean="0"/>
              <a:t>But if you serve a badly signed zone, expect &gt;&gt;</a:t>
            </a:r>
            <a:r>
              <a:rPr lang="en-US" sz="2400" b="1" dirty="0" smtClean="0"/>
              <a:t>8x the query load </a:t>
            </a:r>
            <a:r>
              <a:rPr lang="en-US" sz="2400" dirty="0" smtClean="0"/>
              <a:t>and around &gt;&gt;</a:t>
            </a:r>
            <a:r>
              <a:rPr lang="en-US" sz="2400" b="1" dirty="0" smtClean="0"/>
              <a:t>26x the traffic load </a:t>
            </a:r>
            <a:r>
              <a:rPr lang="en-US" sz="2400" dirty="0" smtClean="0"/>
              <a:t>*</a:t>
            </a:r>
          </a:p>
          <a:p>
            <a:pPr marL="0" indent="0">
              <a:buNone/>
            </a:pPr>
            <a:endParaRPr lang="en-US" sz="2400" dirty="0"/>
          </a:p>
          <a:p>
            <a:pPr marL="0" lvl="2" indent="0">
              <a:buNone/>
            </a:pPr>
            <a:r>
              <a:rPr lang="en-US" sz="1600" dirty="0" smtClean="0"/>
              <a:t>		(</a:t>
            </a:r>
            <a:r>
              <a:rPr lang="en-US" sz="1600" dirty="0"/>
              <a:t>* if you served the parent zone as well)</a:t>
            </a:r>
          </a:p>
          <a:p>
            <a:pPr marL="0" indent="0">
              <a:buNone/>
            </a:pPr>
            <a:endParaRPr lang="en-US" sz="2400" dirty="0" smtClean="0"/>
          </a:p>
        </p:txBody>
      </p:sp>
    </p:spTree>
    <p:extLst>
      <p:ext uri="{BB962C8B-B14F-4D97-AF65-F5344CB8AC3E}">
        <p14:creationId xmlns:p14="http://schemas.microsoft.com/office/powerpoint/2010/main" val="4243724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391699" y="1600200"/>
            <a:ext cx="6147794" cy="4525963"/>
          </a:xfrm>
        </p:spPr>
        <p:txBody>
          <a:bodyPr/>
          <a:lstStyle/>
          <a:p>
            <a:pPr marL="0" indent="0">
              <a:buNone/>
            </a:pPr>
            <a:r>
              <a:rPr lang="en-US" dirty="0" smtClean="0">
                <a:solidFill>
                  <a:schemeClr val="accent6">
                    <a:lumMod val="50000"/>
                  </a:schemeClr>
                </a:solidFill>
                <a:latin typeface="AhnbergHand"/>
                <a:cs typeface="AhnbergHand"/>
              </a:rPr>
              <a:t>Thank You</a:t>
            </a:r>
          </a:p>
          <a:p>
            <a:pPr marL="0" indent="0">
              <a:buNone/>
            </a:pPr>
            <a:endParaRPr lang="en-US" dirty="0">
              <a:solidFill>
                <a:schemeClr val="accent6">
                  <a:lumMod val="50000"/>
                </a:schemeClr>
              </a:solidFill>
              <a:latin typeface="AhnbergHand"/>
              <a:cs typeface="AhnbergHand"/>
            </a:endParaRPr>
          </a:p>
          <a:p>
            <a:pPr marL="0" indent="0">
              <a:buNone/>
            </a:pPr>
            <a:endParaRPr lang="en-US" dirty="0" smtClean="0">
              <a:solidFill>
                <a:schemeClr val="accent6">
                  <a:lumMod val="50000"/>
                </a:schemeClr>
              </a:solidFill>
              <a:latin typeface="AhnbergHand"/>
              <a:cs typeface="AhnbergHand"/>
            </a:endParaRPr>
          </a:p>
          <a:p>
            <a:pPr marL="0" indent="0">
              <a:buNone/>
            </a:pPr>
            <a:endParaRPr lang="en-US" dirty="0">
              <a:solidFill>
                <a:schemeClr val="accent6">
                  <a:lumMod val="50000"/>
                </a:schemeClr>
              </a:solidFill>
              <a:latin typeface="AhnbergHand"/>
              <a:cs typeface="AhnbergHand"/>
            </a:endParaRPr>
          </a:p>
          <a:p>
            <a:pPr marL="0" indent="0" algn="r">
              <a:buNone/>
            </a:pPr>
            <a:r>
              <a:rPr lang="en-US" dirty="0" smtClean="0">
                <a:solidFill>
                  <a:schemeClr val="accent6">
                    <a:lumMod val="50000"/>
                  </a:schemeClr>
                </a:solidFill>
                <a:latin typeface="AhnbergHand"/>
                <a:cs typeface="AhnbergHand"/>
              </a:rPr>
              <a:t>								   			       Questions?</a:t>
            </a:r>
            <a:endParaRPr lang="en-US" dirty="0">
              <a:solidFill>
                <a:schemeClr val="accent6">
                  <a:lumMod val="50000"/>
                </a:schemeClr>
              </a:solidFill>
              <a:latin typeface="AhnbergHand"/>
              <a:cs typeface="AhnbergHand"/>
            </a:endParaRPr>
          </a:p>
        </p:txBody>
      </p:sp>
      <p:pic>
        <p:nvPicPr>
          <p:cNvPr id="3" name="Picture 2" descr="Screen Shot 2014-09-26 at 11.41.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628" y="3501008"/>
            <a:ext cx="2130255" cy="2120528"/>
          </a:xfrm>
          <a:prstGeom prst="rect">
            <a:avLst/>
          </a:prstGeom>
        </p:spPr>
      </p:pic>
    </p:spTree>
    <p:extLst>
      <p:ext uri="{BB962C8B-B14F-4D97-AF65-F5344CB8AC3E}">
        <p14:creationId xmlns:p14="http://schemas.microsoft.com/office/powerpoint/2010/main" val="413226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What if everyone did it?</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What if:</a:t>
            </a:r>
          </a:p>
          <a:p>
            <a:pPr marL="457200" lvl="1" indent="0">
              <a:buNone/>
            </a:pPr>
            <a:r>
              <a:rPr lang="en-US" dirty="0"/>
              <a:t>e</a:t>
            </a:r>
            <a:r>
              <a:rPr lang="en-US" dirty="0" smtClean="0"/>
              <a:t>very resolver performed DNSSEC validation?</a:t>
            </a:r>
          </a:p>
          <a:p>
            <a:pPr marL="0" indent="0">
              <a:buNone/>
            </a:pPr>
            <a:r>
              <a:rPr lang="en-US" dirty="0" smtClean="0"/>
              <a:t>or even if:</a:t>
            </a:r>
          </a:p>
          <a:p>
            <a:pPr marL="457200" lvl="1" indent="0">
              <a:buNone/>
            </a:pPr>
            <a:r>
              <a:rPr lang="en-US" dirty="0"/>
              <a:t>e</a:t>
            </a:r>
            <a:r>
              <a:rPr lang="en-US" dirty="0" smtClean="0"/>
              <a:t>very end device performed DNSSEC validation?</a:t>
            </a:r>
          </a:p>
          <a:p>
            <a:endParaRPr lang="en-US" dirty="0" smtClean="0"/>
          </a:p>
          <a:p>
            <a:pPr marL="0" indent="0">
              <a:buNone/>
            </a:pPr>
            <a:r>
              <a:rPr lang="en-US" dirty="0" smtClean="0"/>
              <a:t>What difference in traffic loads and query rates would we see at an authoritative name server between serving an unsigned domain name and serving the signed equivalent of the domain name?</a:t>
            </a:r>
            <a:endParaRPr lang="en-US" dirty="0"/>
          </a:p>
          <a:p>
            <a:endParaRPr lang="en-US" dirty="0" smtClean="0"/>
          </a:p>
        </p:txBody>
      </p:sp>
    </p:spTree>
    <p:extLst>
      <p:ext uri="{BB962C8B-B14F-4D97-AF65-F5344CB8AC3E}">
        <p14:creationId xmlns:p14="http://schemas.microsoft.com/office/powerpoint/2010/main" val="278317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If your resolver validates DNS responses…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Then the resolver will need to fetch the DNSKEY and DS RRs for the zone, and </a:t>
            </a:r>
            <a:r>
              <a:rPr lang="en-US" dirty="0" err="1" smtClean="0"/>
              <a:t>recurse</a:t>
            </a:r>
            <a:r>
              <a:rPr lang="en-US" dirty="0" smtClean="0"/>
              <a:t> upward to the root</a:t>
            </a:r>
          </a:p>
          <a:p>
            <a:r>
              <a:rPr lang="en-US" dirty="0" smtClean="0"/>
              <a:t>If the RRs associated with the terminal zone are not cached, then at a minimum there are at least two additional DNS queries that are performed as part of the validation process</a:t>
            </a:r>
          </a:p>
          <a:p>
            <a:pPr marL="0" indent="0">
              <a:buNone/>
            </a:pPr>
            <a:endParaRPr lang="en-US" dirty="0" smtClean="0"/>
          </a:p>
        </p:txBody>
      </p:sp>
    </p:spTree>
    <p:extLst>
      <p:ext uri="{BB962C8B-B14F-4D97-AF65-F5344CB8AC3E}">
        <p14:creationId xmlns:p14="http://schemas.microsoft.com/office/powerpoint/2010/main" val="238408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632523"/>
                </a:solidFill>
                <a:latin typeface="Powderfinger Type"/>
                <a:cs typeface="Powderfinger Type"/>
              </a:rPr>
              <a:t>If </a:t>
            </a:r>
            <a:r>
              <a:rPr lang="en-US" dirty="0">
                <a:solidFill>
                  <a:schemeClr val="accent2">
                    <a:lumMod val="50000"/>
                  </a:schemeClr>
                </a:solidFill>
                <a:latin typeface="Powderfinger Type"/>
                <a:cs typeface="Powderfinger Type"/>
              </a:rPr>
              <a:t>your resolver </a:t>
            </a:r>
            <a:r>
              <a:rPr lang="en-US" dirty="0" smtClean="0">
                <a:solidFill>
                  <a:srgbClr val="632523"/>
                </a:solidFill>
                <a:latin typeface="Powderfinger Type"/>
                <a:cs typeface="Powderfinger Type"/>
              </a:rPr>
              <a:t>validates DNS responses…</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a:xfrm>
            <a:off x="457200" y="1600200"/>
            <a:ext cx="8229600" cy="1232877"/>
          </a:xfrm>
        </p:spPr>
        <p:txBody>
          <a:bodyPr/>
          <a:lstStyle/>
          <a:p>
            <a:pPr marL="0" indent="0">
              <a:buNone/>
            </a:pPr>
            <a:r>
              <a:rPr lang="en-US" dirty="0" smtClean="0"/>
              <a:t>More queries, longer resolution time</a:t>
            </a:r>
            <a:endParaRPr lang="en-US" dirty="0"/>
          </a:p>
        </p:txBody>
      </p:sp>
      <p:sp>
        <p:nvSpPr>
          <p:cNvPr id="4" name="TextBox 3"/>
          <p:cNvSpPr txBox="1"/>
          <p:nvPr/>
        </p:nvSpPr>
        <p:spPr>
          <a:xfrm>
            <a:off x="957384" y="2601526"/>
            <a:ext cx="7642875" cy="2985433"/>
          </a:xfrm>
          <a:prstGeom prst="rect">
            <a:avLst/>
          </a:prstGeom>
          <a:noFill/>
        </p:spPr>
        <p:txBody>
          <a:bodyPr wrap="none" rtlCol="0">
            <a:spAutoFit/>
          </a:bodyPr>
          <a:lstStyle/>
          <a:p>
            <a:r>
              <a:rPr lang="en-US" dirty="0" smtClean="0"/>
              <a:t>Dual Stack client - query for unsigned domain name</a:t>
            </a:r>
          </a:p>
          <a:p>
            <a:endParaRPr lang="en-US" dirty="0" smtClean="0"/>
          </a:p>
          <a:p>
            <a:r>
              <a:rPr lang="en-US" sz="1400" dirty="0" smtClean="0">
                <a:latin typeface="Menlo Regular"/>
                <a:cs typeface="Menlo Regular"/>
              </a:rPr>
              <a:t>20:36:40.288 query: </a:t>
            </a:r>
            <a:r>
              <a:rPr lang="en-US" sz="1400" dirty="0" err="1" smtClean="0">
                <a:latin typeface="Menlo Regular"/>
                <a:cs typeface="Menlo Regular"/>
              </a:rPr>
              <a:t>unsigned.example.com</a:t>
            </a:r>
            <a:r>
              <a:rPr lang="en-US" sz="1400" dirty="0" smtClean="0">
                <a:latin typeface="Menlo Regular"/>
                <a:cs typeface="Menlo Regular"/>
              </a:rPr>
              <a:t> IN AAAA -ED (199.102.79.186)</a:t>
            </a:r>
          </a:p>
          <a:p>
            <a:r>
              <a:rPr lang="en-US" sz="1400" dirty="0" smtClean="0">
                <a:latin typeface="Menlo Regular"/>
                <a:cs typeface="Menlo Regular"/>
              </a:rPr>
              <a:t>20:36:41.028 query: </a:t>
            </a:r>
            <a:r>
              <a:rPr lang="en-US" sz="1400" dirty="0" err="1" smtClean="0">
                <a:latin typeface="Menlo Regular"/>
                <a:cs typeface="Menlo Regular"/>
              </a:rPr>
              <a:t>unsigned.example.com</a:t>
            </a:r>
            <a:r>
              <a:rPr lang="en-US" sz="1400" dirty="0" smtClean="0">
                <a:latin typeface="Menlo Regular"/>
                <a:cs typeface="Menlo Regular"/>
              </a:rPr>
              <a:t> IN A    -ED (199.102.79.186)</a:t>
            </a:r>
          </a:p>
          <a:p>
            <a:endParaRPr lang="en-US" dirty="0" smtClean="0"/>
          </a:p>
          <a:p>
            <a:r>
              <a:rPr lang="en-US" dirty="0" smtClean="0"/>
              <a:t>Dual Stack client - query for signed domain name</a:t>
            </a:r>
          </a:p>
          <a:p>
            <a:endParaRPr lang="en-US" sz="1400" dirty="0" smtClean="0"/>
          </a:p>
          <a:p>
            <a:r>
              <a:rPr lang="en-US" sz="1400" dirty="0" smtClean="0">
                <a:latin typeface="Menlo Regular"/>
                <a:cs typeface="Menlo Regular"/>
              </a:rPr>
              <a:t>20:36:41.749 query: </a:t>
            </a:r>
            <a:r>
              <a:rPr lang="en-US" sz="1400" dirty="0" err="1" smtClean="0">
                <a:latin typeface="Menlo Regular"/>
                <a:cs typeface="Menlo Regular"/>
              </a:rPr>
              <a:t>signed.example.com</a:t>
            </a:r>
            <a:r>
              <a:rPr lang="en-US" sz="1400" dirty="0" smtClean="0">
                <a:latin typeface="Menlo Regular"/>
                <a:cs typeface="Menlo Regular"/>
              </a:rPr>
              <a:t> IN A      -ED (199.102.79.186)</a:t>
            </a:r>
          </a:p>
          <a:p>
            <a:r>
              <a:rPr lang="en-US" sz="1400" dirty="0" smtClean="0">
                <a:latin typeface="Menlo Regular"/>
                <a:cs typeface="Menlo Regular"/>
              </a:rPr>
              <a:t>20:36:41.758 query: </a:t>
            </a:r>
            <a:r>
              <a:rPr lang="en-US" sz="1400" dirty="0" err="1" smtClean="0">
                <a:latin typeface="Menlo Regular"/>
                <a:cs typeface="Menlo Regular"/>
              </a:rPr>
              <a:t>signed.example.com</a:t>
            </a:r>
            <a:r>
              <a:rPr lang="en-US" sz="1400" dirty="0" smtClean="0">
                <a:latin typeface="Menlo Regular"/>
                <a:cs typeface="Menlo Regular"/>
              </a:rPr>
              <a:t> IN AAAA   -ED (199.102.79.186)</a:t>
            </a:r>
          </a:p>
          <a:p>
            <a:r>
              <a:rPr lang="en-US" sz="1400" dirty="0" smtClean="0">
                <a:latin typeface="Menlo Regular"/>
                <a:cs typeface="Menlo Regular"/>
              </a:rPr>
              <a:t>20:36:41.876 query: </a:t>
            </a:r>
            <a:r>
              <a:rPr lang="en-US" sz="1400" dirty="0" err="1" smtClean="0">
                <a:latin typeface="Menlo Regular"/>
                <a:cs typeface="Menlo Regular"/>
              </a:rPr>
              <a:t>signed.example.com</a:t>
            </a:r>
            <a:r>
              <a:rPr lang="en-US" sz="1400" dirty="0" smtClean="0">
                <a:latin typeface="Menlo Regular"/>
                <a:cs typeface="Menlo Regular"/>
              </a:rPr>
              <a:t> IN DS     -ED (199.102.79.186)</a:t>
            </a:r>
          </a:p>
          <a:p>
            <a:r>
              <a:rPr lang="en-US" sz="1400" dirty="0" smtClean="0">
                <a:latin typeface="Menlo Regular"/>
                <a:cs typeface="Menlo Regular"/>
              </a:rPr>
              <a:t>20:36:41.993 query: </a:t>
            </a:r>
            <a:r>
              <a:rPr lang="en-US" sz="1400" dirty="0" err="1" smtClean="0">
                <a:latin typeface="Menlo Regular"/>
                <a:cs typeface="Menlo Regular"/>
              </a:rPr>
              <a:t>signed.example.com</a:t>
            </a:r>
            <a:r>
              <a:rPr lang="en-US" sz="1400" dirty="0" smtClean="0">
                <a:latin typeface="Menlo Regular"/>
                <a:cs typeface="Menlo Regular"/>
              </a:rPr>
              <a:t> IN DNSKEY -ED (199.102.79.186)</a:t>
            </a:r>
          </a:p>
          <a:p>
            <a:endParaRPr lang="en-US" dirty="0">
              <a:latin typeface="Menlo Regular"/>
              <a:cs typeface="Menlo Regular"/>
            </a:endParaRPr>
          </a:p>
        </p:txBody>
      </p:sp>
    </p:spTree>
    <p:extLst>
      <p:ext uri="{BB962C8B-B14F-4D97-AF65-F5344CB8AC3E}">
        <p14:creationId xmlns:p14="http://schemas.microsoft.com/office/powerpoint/2010/main" val="228864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7793" y="274638"/>
            <a:ext cx="8229600" cy="1143000"/>
          </a:xfrm>
        </p:spPr>
        <p:txBody>
          <a:bodyPr/>
          <a:lstStyle/>
          <a:p>
            <a:r>
              <a:rPr lang="en-US" dirty="0" smtClean="0">
                <a:solidFill>
                  <a:srgbClr val="793F05"/>
                </a:solidFill>
                <a:latin typeface="Powderfinger Type"/>
                <a:cs typeface="Powderfinger Type"/>
              </a:rPr>
              <a:t>Validation – DNS Queries</a:t>
            </a:r>
            <a:endParaRPr lang="en-US" dirty="0">
              <a:solidFill>
                <a:srgbClr val="793F05"/>
              </a:solidFill>
              <a:latin typeface="Powderfinger Type"/>
              <a:cs typeface="Powderfinger Type"/>
            </a:endParaRPr>
          </a:p>
        </p:txBody>
      </p:sp>
      <p:pic>
        <p:nvPicPr>
          <p:cNvPr id="5" name="Picture 4" descr="Screen Shot 2014-07-14 at 12.49.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9144000" cy="2429473"/>
          </a:xfrm>
          <a:prstGeom prst="rect">
            <a:avLst/>
          </a:prstGeom>
        </p:spPr>
      </p:pic>
      <p:sp>
        <p:nvSpPr>
          <p:cNvPr id="8" name="TextBox 7"/>
          <p:cNvSpPr txBox="1"/>
          <p:nvPr/>
        </p:nvSpPr>
        <p:spPr>
          <a:xfrm>
            <a:off x="3207913" y="1364088"/>
            <a:ext cx="1749197" cy="369332"/>
          </a:xfrm>
          <a:prstGeom prst="rect">
            <a:avLst/>
          </a:prstGeom>
          <a:noFill/>
        </p:spPr>
        <p:txBody>
          <a:bodyPr wrap="none" rtlCol="0">
            <a:spAutoFit/>
          </a:bodyPr>
          <a:lstStyle/>
          <a:p>
            <a:r>
              <a:rPr lang="en-US" b="1" dirty="0" smtClean="0">
                <a:solidFill>
                  <a:srgbClr val="FF0000"/>
                </a:solidFill>
                <a:latin typeface="AhnbergHand"/>
                <a:cs typeface="AhnbergHand"/>
              </a:rPr>
              <a:t>DNS queries</a:t>
            </a:r>
            <a:endParaRPr lang="en-US" b="1" dirty="0">
              <a:solidFill>
                <a:srgbClr val="FF0000"/>
              </a:solidFill>
              <a:latin typeface="AhnbergHand"/>
              <a:cs typeface="AhnbergHand"/>
            </a:endParaRPr>
          </a:p>
        </p:txBody>
      </p:sp>
      <p:sp>
        <p:nvSpPr>
          <p:cNvPr id="9" name="Freeform 8"/>
          <p:cNvSpPr/>
          <p:nvPr/>
        </p:nvSpPr>
        <p:spPr>
          <a:xfrm>
            <a:off x="2713214" y="1759199"/>
            <a:ext cx="823958" cy="705555"/>
          </a:xfrm>
          <a:custGeom>
            <a:avLst/>
            <a:gdLst>
              <a:gd name="connsiteX0" fmla="*/ 823958 w 823958"/>
              <a:gd name="connsiteY0" fmla="*/ 0 h 705555"/>
              <a:gd name="connsiteX1" fmla="*/ 61958 w 823958"/>
              <a:gd name="connsiteY1" fmla="*/ 620889 h 705555"/>
              <a:gd name="connsiteX2" fmla="*/ 43143 w 823958"/>
              <a:gd name="connsiteY2" fmla="*/ 432741 h 705555"/>
              <a:gd name="connsiteX3" fmla="*/ 33736 w 823958"/>
              <a:gd name="connsiteY3" fmla="*/ 686741 h 705555"/>
              <a:gd name="connsiteX4" fmla="*/ 362995 w 823958"/>
              <a:gd name="connsiteY4" fmla="*/ 686741 h 70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58" h="705555">
                <a:moveTo>
                  <a:pt x="823958" y="0"/>
                </a:moveTo>
                <a:cubicBezTo>
                  <a:pt x="508026" y="274383"/>
                  <a:pt x="192094" y="548766"/>
                  <a:pt x="61958" y="620889"/>
                </a:cubicBezTo>
                <a:cubicBezTo>
                  <a:pt x="-68178" y="693012"/>
                  <a:pt x="47847" y="421766"/>
                  <a:pt x="43143" y="432741"/>
                </a:cubicBezTo>
                <a:cubicBezTo>
                  <a:pt x="38439" y="443716"/>
                  <a:pt x="-19573" y="644408"/>
                  <a:pt x="33736" y="686741"/>
                </a:cubicBezTo>
                <a:cubicBezTo>
                  <a:pt x="87045" y="729074"/>
                  <a:pt x="362995" y="686741"/>
                  <a:pt x="362995" y="68674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2794000" y="5296370"/>
            <a:ext cx="2343615" cy="369332"/>
          </a:xfrm>
          <a:prstGeom prst="rect">
            <a:avLst/>
          </a:prstGeom>
          <a:noFill/>
        </p:spPr>
        <p:txBody>
          <a:bodyPr wrap="none" rtlCol="0">
            <a:spAutoFit/>
          </a:bodyPr>
          <a:lstStyle/>
          <a:p>
            <a:r>
              <a:rPr lang="en-US" dirty="0" smtClean="0">
                <a:solidFill>
                  <a:srgbClr val="37FF44"/>
                </a:solidFill>
                <a:latin typeface="AhnbergHand"/>
                <a:cs typeface="AhnbergHand"/>
              </a:rPr>
              <a:t>Validation Queries</a:t>
            </a:r>
            <a:endParaRPr lang="en-US" dirty="0">
              <a:solidFill>
                <a:srgbClr val="37FF44"/>
              </a:solidFill>
              <a:latin typeface="AhnbergHand"/>
              <a:cs typeface="AhnbergHand"/>
            </a:endParaRPr>
          </a:p>
        </p:txBody>
      </p:sp>
      <p:sp>
        <p:nvSpPr>
          <p:cNvPr id="12" name="Freeform 11"/>
          <p:cNvSpPr/>
          <p:nvPr/>
        </p:nvSpPr>
        <p:spPr>
          <a:xfrm>
            <a:off x="220874" y="3157505"/>
            <a:ext cx="8762007" cy="1593235"/>
          </a:xfrm>
          <a:custGeom>
            <a:avLst/>
            <a:gdLst>
              <a:gd name="connsiteX0" fmla="*/ 3664385 w 8762007"/>
              <a:gd name="connsiteY0" fmla="*/ 116272 h 1593235"/>
              <a:gd name="connsiteX1" fmla="*/ 1961645 w 8762007"/>
              <a:gd name="connsiteY1" fmla="*/ 88050 h 1593235"/>
              <a:gd name="connsiteX2" fmla="*/ 465867 w 8762007"/>
              <a:gd name="connsiteY2" fmla="*/ 125680 h 1593235"/>
              <a:gd name="connsiteX3" fmla="*/ 33126 w 8762007"/>
              <a:gd name="connsiteY3" fmla="*/ 125680 h 1593235"/>
              <a:gd name="connsiteX4" fmla="*/ 33126 w 8762007"/>
              <a:gd name="connsiteY4" fmla="*/ 492569 h 1593235"/>
              <a:gd name="connsiteX5" fmla="*/ 61348 w 8762007"/>
              <a:gd name="connsiteY5" fmla="*/ 1226346 h 1593235"/>
              <a:gd name="connsiteX6" fmla="*/ 136607 w 8762007"/>
              <a:gd name="connsiteY6" fmla="*/ 1565013 h 1593235"/>
              <a:gd name="connsiteX7" fmla="*/ 804533 w 8762007"/>
              <a:gd name="connsiteY7" fmla="*/ 1565013 h 1593235"/>
              <a:gd name="connsiteX8" fmla="*/ 7399126 w 8762007"/>
              <a:gd name="connsiteY8" fmla="*/ 1593235 h 1593235"/>
              <a:gd name="connsiteX9" fmla="*/ 8217570 w 8762007"/>
              <a:gd name="connsiteY9" fmla="*/ 1311013 h 1593235"/>
              <a:gd name="connsiteX10" fmla="*/ 8443348 w 8762007"/>
              <a:gd name="connsiteY10" fmla="*/ 633680 h 1593235"/>
              <a:gd name="connsiteX11" fmla="*/ 8640904 w 8762007"/>
              <a:gd name="connsiteY11" fmla="*/ 125680 h 1593235"/>
              <a:gd name="connsiteX12" fmla="*/ 8264607 w 8762007"/>
              <a:gd name="connsiteY12" fmla="*/ 3383 h 1593235"/>
              <a:gd name="connsiteX13" fmla="*/ 3542089 w 8762007"/>
              <a:gd name="connsiteY13" fmla="*/ 31606 h 15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2007" h="1593235">
                <a:moveTo>
                  <a:pt x="3664385" y="116272"/>
                </a:moveTo>
                <a:lnTo>
                  <a:pt x="1961645" y="88050"/>
                </a:lnTo>
                <a:cubicBezTo>
                  <a:pt x="1428559" y="89618"/>
                  <a:pt x="787287" y="119408"/>
                  <a:pt x="465867" y="125680"/>
                </a:cubicBezTo>
                <a:cubicBezTo>
                  <a:pt x="144447" y="131952"/>
                  <a:pt x="105249" y="64532"/>
                  <a:pt x="33126" y="125680"/>
                </a:cubicBezTo>
                <a:cubicBezTo>
                  <a:pt x="-38998" y="186828"/>
                  <a:pt x="28422" y="309125"/>
                  <a:pt x="33126" y="492569"/>
                </a:cubicBezTo>
                <a:cubicBezTo>
                  <a:pt x="37830" y="676013"/>
                  <a:pt x="44101" y="1047605"/>
                  <a:pt x="61348" y="1226346"/>
                </a:cubicBezTo>
                <a:cubicBezTo>
                  <a:pt x="78595" y="1405087"/>
                  <a:pt x="12743" y="1508569"/>
                  <a:pt x="136607" y="1565013"/>
                </a:cubicBezTo>
                <a:cubicBezTo>
                  <a:pt x="260471" y="1621457"/>
                  <a:pt x="804533" y="1565013"/>
                  <a:pt x="804533" y="1565013"/>
                </a:cubicBezTo>
                <a:lnTo>
                  <a:pt x="7399126" y="1593235"/>
                </a:lnTo>
                <a:cubicBezTo>
                  <a:pt x="8634632" y="1550902"/>
                  <a:pt x="8043533" y="1470939"/>
                  <a:pt x="8217570" y="1311013"/>
                </a:cubicBezTo>
                <a:cubicBezTo>
                  <a:pt x="8391607" y="1151087"/>
                  <a:pt x="8372792" y="831235"/>
                  <a:pt x="8443348" y="633680"/>
                </a:cubicBezTo>
                <a:cubicBezTo>
                  <a:pt x="8513904" y="436125"/>
                  <a:pt x="8670694" y="230730"/>
                  <a:pt x="8640904" y="125680"/>
                </a:cubicBezTo>
                <a:cubicBezTo>
                  <a:pt x="8611114" y="20630"/>
                  <a:pt x="9114410" y="19062"/>
                  <a:pt x="8264607" y="3383"/>
                </a:cubicBezTo>
                <a:cubicBezTo>
                  <a:pt x="7414805" y="-12296"/>
                  <a:pt x="3542089" y="31606"/>
                  <a:pt x="3542089" y="31606"/>
                </a:cubicBezTo>
              </a:path>
            </a:pathLst>
          </a:custGeom>
          <a:ln>
            <a:solidFill>
              <a:srgbClr val="37FF4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3203971" y="4815492"/>
            <a:ext cx="502548" cy="415027"/>
          </a:xfrm>
          <a:custGeom>
            <a:avLst/>
            <a:gdLst>
              <a:gd name="connsiteX0" fmla="*/ 502548 w 502548"/>
              <a:gd name="connsiteY0" fmla="*/ 415027 h 415027"/>
              <a:gd name="connsiteX1" fmla="*/ 32177 w 502548"/>
              <a:gd name="connsiteY1" fmla="*/ 85767 h 415027"/>
              <a:gd name="connsiteX2" fmla="*/ 41585 w 502548"/>
              <a:gd name="connsiteY2" fmla="*/ 226878 h 415027"/>
              <a:gd name="connsiteX3" fmla="*/ 41585 w 502548"/>
              <a:gd name="connsiteY3" fmla="*/ 19915 h 415027"/>
              <a:gd name="connsiteX4" fmla="*/ 286177 w 502548"/>
              <a:gd name="connsiteY4" fmla="*/ 19915 h 41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48" h="415027">
                <a:moveTo>
                  <a:pt x="502548" y="415027"/>
                </a:moveTo>
                <a:cubicBezTo>
                  <a:pt x="305776" y="266076"/>
                  <a:pt x="109004" y="117125"/>
                  <a:pt x="32177" y="85767"/>
                </a:cubicBezTo>
                <a:cubicBezTo>
                  <a:pt x="-44650" y="54409"/>
                  <a:pt x="40017" y="237853"/>
                  <a:pt x="41585" y="226878"/>
                </a:cubicBezTo>
                <a:cubicBezTo>
                  <a:pt x="43153" y="215903"/>
                  <a:pt x="820" y="54409"/>
                  <a:pt x="41585" y="19915"/>
                </a:cubicBezTo>
                <a:cubicBezTo>
                  <a:pt x="82350" y="-14579"/>
                  <a:pt x="184263" y="2668"/>
                  <a:pt x="286177" y="19915"/>
                </a:cubicBezTo>
              </a:path>
            </a:pathLst>
          </a:custGeom>
          <a:ln>
            <a:solidFill>
              <a:srgbClr val="37FF4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27758" y="2355793"/>
            <a:ext cx="8985971" cy="901609"/>
          </a:xfrm>
          <a:custGeom>
            <a:avLst/>
            <a:gdLst>
              <a:gd name="connsiteX0" fmla="*/ 4146686 w 8985971"/>
              <a:gd name="connsiteY0" fmla="*/ 137170 h 901609"/>
              <a:gd name="connsiteX1" fmla="*/ 1766612 w 8985971"/>
              <a:gd name="connsiteY1" fmla="*/ 146577 h 901609"/>
              <a:gd name="connsiteX2" fmla="*/ 543649 w 8985971"/>
              <a:gd name="connsiteY2" fmla="*/ 80726 h 901609"/>
              <a:gd name="connsiteX3" fmla="*/ 26242 w 8985971"/>
              <a:gd name="connsiteY3" fmla="*/ 221837 h 901609"/>
              <a:gd name="connsiteX4" fmla="*/ 82686 w 8985971"/>
              <a:gd name="connsiteY4" fmla="*/ 729837 h 901609"/>
              <a:gd name="connsiteX5" fmla="*/ 139131 w 8985971"/>
              <a:gd name="connsiteY5" fmla="*/ 889763 h 901609"/>
              <a:gd name="connsiteX6" fmla="*/ 1211575 w 8985971"/>
              <a:gd name="connsiteY6" fmla="*/ 889763 h 901609"/>
              <a:gd name="connsiteX7" fmla="*/ 5501353 w 8985971"/>
              <a:gd name="connsiteY7" fmla="*/ 870948 h 901609"/>
              <a:gd name="connsiteX8" fmla="*/ 8088390 w 8985971"/>
              <a:gd name="connsiteY8" fmla="*/ 880355 h 901609"/>
              <a:gd name="connsiteX9" fmla="*/ 8549353 w 8985971"/>
              <a:gd name="connsiteY9" fmla="*/ 598133 h 901609"/>
              <a:gd name="connsiteX10" fmla="*/ 8558761 w 8985971"/>
              <a:gd name="connsiteY10" fmla="*/ 52503 h 901609"/>
              <a:gd name="connsiteX11" fmla="*/ 2989575 w 8985971"/>
              <a:gd name="connsiteY11" fmla="*/ 52503 h 9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5971" h="901609">
                <a:moveTo>
                  <a:pt x="4146686" y="137170"/>
                </a:moveTo>
                <a:lnTo>
                  <a:pt x="1766612" y="146577"/>
                </a:lnTo>
                <a:cubicBezTo>
                  <a:pt x="1166106" y="137170"/>
                  <a:pt x="833711" y="68183"/>
                  <a:pt x="543649" y="80726"/>
                </a:cubicBezTo>
                <a:cubicBezTo>
                  <a:pt x="253587" y="93269"/>
                  <a:pt x="103069" y="113652"/>
                  <a:pt x="26242" y="221837"/>
                </a:cubicBezTo>
                <a:cubicBezTo>
                  <a:pt x="-50585" y="330022"/>
                  <a:pt x="63871" y="618516"/>
                  <a:pt x="82686" y="729837"/>
                </a:cubicBezTo>
                <a:cubicBezTo>
                  <a:pt x="101501" y="841158"/>
                  <a:pt x="-49017" y="863109"/>
                  <a:pt x="139131" y="889763"/>
                </a:cubicBezTo>
                <a:cubicBezTo>
                  <a:pt x="327279" y="916417"/>
                  <a:pt x="1211575" y="889763"/>
                  <a:pt x="1211575" y="889763"/>
                </a:cubicBezTo>
                <a:lnTo>
                  <a:pt x="5501353" y="870948"/>
                </a:lnTo>
                <a:cubicBezTo>
                  <a:pt x="6647489" y="869380"/>
                  <a:pt x="7580390" y="925824"/>
                  <a:pt x="8088390" y="880355"/>
                </a:cubicBezTo>
                <a:cubicBezTo>
                  <a:pt x="8596390" y="834886"/>
                  <a:pt x="8470958" y="736108"/>
                  <a:pt x="8549353" y="598133"/>
                </a:cubicBezTo>
                <a:cubicBezTo>
                  <a:pt x="8627748" y="460158"/>
                  <a:pt x="9485390" y="143441"/>
                  <a:pt x="8558761" y="52503"/>
                </a:cubicBezTo>
                <a:cubicBezTo>
                  <a:pt x="7632132" y="-38435"/>
                  <a:pt x="5310853" y="7034"/>
                  <a:pt x="2989575" y="5250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48338712"/>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13705</TotalTime>
  <Words>2281</Words>
  <Application>Microsoft Macintosh PowerPoint</Application>
  <PresentationFormat>On-screen Show (4:3)</PresentationFormat>
  <Paragraphs>284</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APNIC33PowerPointTemplateFinal</vt:lpstr>
      <vt:lpstr>What if Everyone Did It?</vt:lpstr>
      <vt:lpstr>DNSSEC and DNS Security</vt:lpstr>
      <vt:lpstr>How we measure DNSSEC</vt:lpstr>
      <vt:lpstr>Types of DNSSEC-Outcomes</vt:lpstr>
      <vt:lpstr>DNSSEC today:</vt:lpstr>
      <vt:lpstr>What if everyone did it?</vt:lpstr>
      <vt:lpstr>If your resolver validates DNS responses…</vt:lpstr>
      <vt:lpstr>If your resolver validates DNS responses…</vt:lpstr>
      <vt:lpstr>Validation – DNS Queries</vt:lpstr>
      <vt:lpstr>Measured Time Cost</vt:lpstr>
      <vt:lpstr>Measured Time Cost</vt:lpstr>
      <vt:lpstr>Time Cost</vt:lpstr>
      <vt:lpstr>DNS Resolution Time</vt:lpstr>
      <vt:lpstr>Unsigned/Non-Validating vs Signed/Validating</vt:lpstr>
      <vt:lpstr>Like-vs-like: unsigned vs signed</vt:lpstr>
      <vt:lpstr>Like-vs-like: unsigned vs signed</vt:lpstr>
      <vt:lpstr>Validation Time</vt:lpstr>
      <vt:lpstr>Do any clients drop out?</vt:lpstr>
      <vt:lpstr>Do any clients drop out?</vt:lpstr>
      <vt:lpstr>Caching and Resolver Clustering</vt:lpstr>
      <vt:lpstr>Client Behaviour</vt:lpstr>
      <vt:lpstr>Authoritative Server Measurements</vt:lpstr>
      <vt:lpstr>Server Traffic Load</vt:lpstr>
      <vt:lpstr>If you serve a signed Domain Name:</vt:lpstr>
      <vt:lpstr>If you serve a signed Domain Name:</vt:lpstr>
      <vt:lpstr>If you serve a signed Domain Name:</vt:lpstr>
      <vt:lpstr>Server Traffic Load</vt:lpstr>
      <vt:lpstr>Server Traffic Load</vt:lpstr>
      <vt:lpstr>Server Traffic Load</vt:lpstr>
      <vt:lpstr>Server Traffic Load</vt:lpstr>
      <vt:lpstr>Server Traffic Load</vt:lpstr>
      <vt:lpstr>Server Query Load</vt:lpstr>
      <vt:lpstr>If you serve a signed Domain Name:</vt:lpstr>
      <vt:lpstr>Server Query Load</vt:lpstr>
      <vt:lpstr>Server Query Load</vt:lpstr>
      <vt:lpstr>Repeat queries are rising</vt:lpstr>
      <vt:lpstr>Query duplication</vt:lpstr>
      <vt:lpstr>Setting Expectations</vt:lpstr>
      <vt:lpstr>The Worst Case</vt:lpstr>
      <vt:lpstr>The Worst Case</vt:lpstr>
      <vt:lpstr>DNS Resolution Time Difference </vt:lpstr>
      <vt:lpstr>DNS Resolution Time Difference </vt:lpstr>
      <vt:lpstr>DNS Resolution Times </vt:lpstr>
      <vt:lpstr>Relative Traffic Profile</vt:lpstr>
      <vt:lpstr>Traffic Profile</vt:lpstr>
      <vt:lpstr>Query Profile</vt:lpstr>
      <vt:lpstr>Query Profile</vt:lpstr>
      <vt:lpstr>Badly Signed Names</vt:lpstr>
      <vt:lpstr>Badly Signed Names</vt:lpstr>
      <vt:lpstr>Setting Expectations for DNSSEC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104</cp:revision>
  <dcterms:created xsi:type="dcterms:W3CDTF">2011-12-06T02:23:30Z</dcterms:created>
  <dcterms:modified xsi:type="dcterms:W3CDTF">2014-09-30T14:06:17Z</dcterms:modified>
</cp:coreProperties>
</file>